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  <p:sldId id="278" r:id="rId76"/>
    <p:sldId id="279" r:id="rId77"/>
    <p:sldId id="280" r:id="rId78"/>
    <p:sldId id="281" r:id="rId79"/>
    <p:sldId id="282" r:id="rId80"/>
    <p:sldId id="283" r:id="rId81"/>
    <p:sldId id="284" r:id="rId82"/>
    <p:sldId id="285" r:id="rId83"/>
    <p:sldId id="286" r:id="rId84"/>
    <p:sldId id="287" r:id="rId85"/>
    <p:sldId id="288" r:id="rId86"/>
    <p:sldId id="289" r:id="rId87"/>
    <p:sldId id="290" r:id="rId88"/>
    <p:sldId id="291" r:id="rId89"/>
    <p:sldId id="292" r:id="rId90"/>
    <p:sldId id="293" r:id="rId91"/>
    <p:sldId id="294" r:id="rId92"/>
    <p:sldId id="295" r:id="rId93"/>
    <p:sldId id="296" r:id="rId94"/>
    <p:sldId id="297" r:id="rId95"/>
    <p:sldId id="298" r:id="rId96"/>
    <p:sldId id="299" r:id="rId97"/>
    <p:sldId id="300" r:id="rId98"/>
    <p:sldId id="301" r:id="rId99"/>
    <p:sldId id="302" r:id="rId100"/>
    <p:sldId id="303" r:id="rId101"/>
    <p:sldId id="304" r:id="rId102"/>
    <p:sldId id="305" r:id="rId103"/>
    <p:sldId id="306" r:id="rId104"/>
    <p:sldId id="307" r:id="rId105"/>
    <p:sldId id="308" r:id="rId106"/>
    <p:sldId id="309" r:id="rId10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uda" charset="1" panose="020B0604020202020204"/>
      <p:regular r:id="rId10"/>
    </p:embeddedFont>
    <p:embeddedFont>
      <p:font typeface="Garuda Bold" charset="1" panose="020B0704020202020204"/>
      <p:regular r:id="rId11"/>
    </p:embeddedFont>
    <p:embeddedFont>
      <p:font typeface="Garuda Italics" charset="1" panose="020B0604020202020204"/>
      <p:regular r:id="rId12"/>
    </p:embeddedFont>
    <p:embeddedFont>
      <p:font typeface="Garuda Bold Italics" charset="1" panose="020B0704020202020204"/>
      <p:regular r:id="rId13"/>
    </p:embeddedFont>
    <p:embeddedFont>
      <p:font typeface="Helios" charset="1" panose="020B0504020202020204"/>
      <p:regular r:id="rId14"/>
    </p:embeddedFont>
    <p:embeddedFont>
      <p:font typeface="Helios Bold" charset="1" panose="020B0704020202020204"/>
      <p:regular r:id="rId15"/>
    </p:embeddedFont>
    <p:embeddedFont>
      <p:font typeface="Helios Italics" charset="1" panose="020B0503020202090204"/>
      <p:regular r:id="rId16"/>
    </p:embeddedFont>
    <p:embeddedFont>
      <p:font typeface="Helios Bold Italics" charset="1" panose="020B0703020202090204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Barlow" charset="1" panose="00000500000000000000"/>
      <p:regular r:id="rId36"/>
    </p:embeddedFont>
    <p:embeddedFont>
      <p:font typeface="Barlow Bold" charset="1" panose="00000800000000000000"/>
      <p:regular r:id="rId37"/>
    </p:embeddedFont>
    <p:embeddedFont>
      <p:font typeface="Barlow Italics" charset="1" panose="00000500000000000000"/>
      <p:regular r:id="rId38"/>
    </p:embeddedFont>
    <p:embeddedFont>
      <p:font typeface="Barlow Bold Italics" charset="1" panose="00000800000000000000"/>
      <p:regular r:id="rId39"/>
    </p:embeddedFont>
    <p:embeddedFont>
      <p:font typeface="Barlow Thin" charset="1" panose="00000300000000000000"/>
      <p:regular r:id="rId40"/>
    </p:embeddedFont>
    <p:embeddedFont>
      <p:font typeface="Barlow Thin Italics" charset="1" panose="00000300000000000000"/>
      <p:regular r:id="rId41"/>
    </p:embeddedFont>
    <p:embeddedFont>
      <p:font typeface="Barlow Extra-Light" charset="1" panose="00000300000000000000"/>
      <p:regular r:id="rId42"/>
    </p:embeddedFont>
    <p:embeddedFont>
      <p:font typeface="Barlow Extra-Light Italics" charset="1" panose="00000300000000000000"/>
      <p:regular r:id="rId43"/>
    </p:embeddedFont>
    <p:embeddedFont>
      <p:font typeface="Barlow Light" charset="1" panose="00000400000000000000"/>
      <p:regular r:id="rId44"/>
    </p:embeddedFont>
    <p:embeddedFont>
      <p:font typeface="Barlow Light Italics" charset="1" panose="00000400000000000000"/>
      <p:regular r:id="rId45"/>
    </p:embeddedFont>
    <p:embeddedFont>
      <p:font typeface="Barlow Medium" charset="1" panose="00000600000000000000"/>
      <p:regular r:id="rId46"/>
    </p:embeddedFont>
    <p:embeddedFont>
      <p:font typeface="Barlow Medium Italics" charset="1" panose="00000600000000000000"/>
      <p:regular r:id="rId47"/>
    </p:embeddedFont>
    <p:embeddedFont>
      <p:font typeface="Barlow Semi-Bold" charset="1" panose="00000700000000000000"/>
      <p:regular r:id="rId48"/>
    </p:embeddedFont>
    <p:embeddedFont>
      <p:font typeface="Barlow Semi-Bold Italics" charset="1" panose="00000700000000000000"/>
      <p:regular r:id="rId49"/>
    </p:embeddedFont>
    <p:embeddedFont>
      <p:font typeface="Barlow Ultra-Bold" charset="1" panose="00000900000000000000"/>
      <p:regular r:id="rId50"/>
    </p:embeddedFont>
    <p:embeddedFont>
      <p:font typeface="Barlow Ultra-Bold Italics" charset="1" panose="00000900000000000000"/>
      <p:regular r:id="rId51"/>
    </p:embeddedFont>
    <p:embeddedFont>
      <p:font typeface="Barlow Heavy" charset="1" panose="00000A00000000000000"/>
      <p:regular r:id="rId52"/>
    </p:embeddedFont>
    <p:embeddedFont>
      <p:font typeface="Barlow Heavy Italics" charset="1" panose="00000A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47.xml" Type="http://schemas.openxmlformats.org/officeDocument/2006/relationships/slide"/><Relationship Id="rId101" Target="slides/slide48.xml" Type="http://schemas.openxmlformats.org/officeDocument/2006/relationships/slide"/><Relationship Id="rId102" Target="slides/slide49.xml" Type="http://schemas.openxmlformats.org/officeDocument/2006/relationships/slide"/><Relationship Id="rId103" Target="slides/slide50.xml" Type="http://schemas.openxmlformats.org/officeDocument/2006/relationships/slide"/><Relationship Id="rId104" Target="slides/slide51.xml" Type="http://schemas.openxmlformats.org/officeDocument/2006/relationships/slide"/><Relationship Id="rId105" Target="slides/slide52.xml" Type="http://schemas.openxmlformats.org/officeDocument/2006/relationships/slide"/><Relationship Id="rId106" Target="slides/slide53.xml" Type="http://schemas.openxmlformats.org/officeDocument/2006/relationships/slide"/><Relationship Id="rId107" Target="slides/slide54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69" Target="slides/slide16.xml" Type="http://schemas.openxmlformats.org/officeDocument/2006/relationships/slide"/><Relationship Id="rId7" Target="fonts/font7.fntdata" Type="http://schemas.openxmlformats.org/officeDocument/2006/relationships/font"/><Relationship Id="rId70" Target="slides/slide17.xml" Type="http://schemas.openxmlformats.org/officeDocument/2006/relationships/slide"/><Relationship Id="rId71" Target="slides/slide18.xml" Type="http://schemas.openxmlformats.org/officeDocument/2006/relationships/slide"/><Relationship Id="rId72" Target="slides/slide19.xml" Type="http://schemas.openxmlformats.org/officeDocument/2006/relationships/slide"/><Relationship Id="rId73" Target="slides/slide20.xml" Type="http://schemas.openxmlformats.org/officeDocument/2006/relationships/slide"/><Relationship Id="rId74" Target="slides/slide21.xml" Type="http://schemas.openxmlformats.org/officeDocument/2006/relationships/slide"/><Relationship Id="rId75" Target="slides/slide22.xml" Type="http://schemas.openxmlformats.org/officeDocument/2006/relationships/slide"/><Relationship Id="rId76" Target="slides/slide23.xml" Type="http://schemas.openxmlformats.org/officeDocument/2006/relationships/slide"/><Relationship Id="rId77" Target="slides/slide24.xml" Type="http://schemas.openxmlformats.org/officeDocument/2006/relationships/slide"/><Relationship Id="rId78" Target="slides/slide25.xml" Type="http://schemas.openxmlformats.org/officeDocument/2006/relationships/slide"/><Relationship Id="rId79" Target="slides/slide26.xml" Type="http://schemas.openxmlformats.org/officeDocument/2006/relationships/slide"/><Relationship Id="rId8" Target="fonts/font8.fntdata" Type="http://schemas.openxmlformats.org/officeDocument/2006/relationships/font"/><Relationship Id="rId80" Target="slides/slide27.xml" Type="http://schemas.openxmlformats.org/officeDocument/2006/relationships/slide"/><Relationship Id="rId81" Target="slides/slide28.xml" Type="http://schemas.openxmlformats.org/officeDocument/2006/relationships/slide"/><Relationship Id="rId82" Target="slides/slide29.xml" Type="http://schemas.openxmlformats.org/officeDocument/2006/relationships/slide"/><Relationship Id="rId83" Target="slides/slide30.xml" Type="http://schemas.openxmlformats.org/officeDocument/2006/relationships/slide"/><Relationship Id="rId84" Target="slides/slide31.xml" Type="http://schemas.openxmlformats.org/officeDocument/2006/relationships/slide"/><Relationship Id="rId85" Target="slides/slide32.xml" Type="http://schemas.openxmlformats.org/officeDocument/2006/relationships/slide"/><Relationship Id="rId86" Target="slides/slide33.xml" Type="http://schemas.openxmlformats.org/officeDocument/2006/relationships/slide"/><Relationship Id="rId87" Target="slides/slide34.xml" Type="http://schemas.openxmlformats.org/officeDocument/2006/relationships/slide"/><Relationship Id="rId88" Target="slides/slide35.xml" Type="http://schemas.openxmlformats.org/officeDocument/2006/relationships/slide"/><Relationship Id="rId89" Target="slides/slide36.xml" Type="http://schemas.openxmlformats.org/officeDocument/2006/relationships/slide"/><Relationship Id="rId9" Target="fonts/font9.fntdata" Type="http://schemas.openxmlformats.org/officeDocument/2006/relationships/font"/><Relationship Id="rId90" Target="slides/slide37.xml" Type="http://schemas.openxmlformats.org/officeDocument/2006/relationships/slide"/><Relationship Id="rId91" Target="slides/slide38.xml" Type="http://schemas.openxmlformats.org/officeDocument/2006/relationships/slide"/><Relationship Id="rId92" Target="slides/slide39.xml" Type="http://schemas.openxmlformats.org/officeDocument/2006/relationships/slide"/><Relationship Id="rId93" Target="slides/slide40.xml" Type="http://schemas.openxmlformats.org/officeDocument/2006/relationships/slide"/><Relationship Id="rId94" Target="slides/slide41.xml" Type="http://schemas.openxmlformats.org/officeDocument/2006/relationships/slide"/><Relationship Id="rId95" Target="slides/slide42.xml" Type="http://schemas.openxmlformats.org/officeDocument/2006/relationships/slide"/><Relationship Id="rId96" Target="slides/slide43.xml" Type="http://schemas.openxmlformats.org/officeDocument/2006/relationships/slide"/><Relationship Id="rId97" Target="slides/slide44.xml" Type="http://schemas.openxmlformats.org/officeDocument/2006/relationships/slide"/><Relationship Id="rId98" Target="slides/slide45.xml" Type="http://schemas.openxmlformats.org/officeDocument/2006/relationships/slide"/><Relationship Id="rId99" Target="slides/slide46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https://www.canva.com/design/DAF-sV01pI4/KUtiA-epWiZttwYD8mYI-Q/edit?utm_content=DAF-sV01pI4&amp;utm_campaign=designshare&amp;utm_medium=link2&amp;utm_source=sharebutton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31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5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76822">
            <a:off x="-6006550" y="-1728049"/>
            <a:ext cx="15570108" cy="8094332"/>
            <a:chOff x="0" y="0"/>
            <a:chExt cx="1000855" cy="520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0855" cy="520308"/>
            </a:xfrm>
            <a:custGeom>
              <a:avLst/>
              <a:gdLst/>
              <a:ahLst/>
              <a:cxnLst/>
              <a:rect r="r" b="b" t="t" l="l"/>
              <a:pathLst>
                <a:path h="520308" w="1000855">
                  <a:moveTo>
                    <a:pt x="797655" y="0"/>
                  </a:moveTo>
                  <a:lnTo>
                    <a:pt x="0" y="0"/>
                  </a:lnTo>
                  <a:lnTo>
                    <a:pt x="203200" y="520308"/>
                  </a:lnTo>
                  <a:lnTo>
                    <a:pt x="1000855" y="520308"/>
                  </a:lnTo>
                  <a:lnTo>
                    <a:pt x="797655" y="0"/>
                  </a:lnTo>
                  <a:close/>
                </a:path>
              </a:pathLst>
            </a:custGeom>
            <a:solidFill>
              <a:srgbClr val="289D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797655" cy="567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283393">
            <a:off x="-806618" y="1803272"/>
            <a:ext cx="4937017" cy="4968067"/>
          </a:xfrm>
          <a:custGeom>
            <a:avLst/>
            <a:gdLst/>
            <a:ahLst/>
            <a:cxnLst/>
            <a:rect r="r" b="b" t="t" l="l"/>
            <a:pathLst>
              <a:path h="4968067" w="4937017">
                <a:moveTo>
                  <a:pt x="0" y="0"/>
                </a:moveTo>
                <a:lnTo>
                  <a:pt x="4937017" y="0"/>
                </a:lnTo>
                <a:lnTo>
                  <a:pt x="4937017" y="4968067"/>
                </a:lnTo>
                <a:lnTo>
                  <a:pt x="0" y="4968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6283393">
            <a:off x="95448" y="-190064"/>
            <a:ext cx="6090979" cy="6129287"/>
          </a:xfrm>
          <a:custGeom>
            <a:avLst/>
            <a:gdLst/>
            <a:ahLst/>
            <a:cxnLst/>
            <a:rect r="r" b="b" t="t" l="l"/>
            <a:pathLst>
              <a:path h="6129287" w="6090979">
                <a:moveTo>
                  <a:pt x="6090979" y="6129287"/>
                </a:moveTo>
                <a:lnTo>
                  <a:pt x="0" y="6129287"/>
                </a:lnTo>
                <a:lnTo>
                  <a:pt x="0" y="0"/>
                </a:lnTo>
                <a:lnTo>
                  <a:pt x="6090979" y="0"/>
                </a:lnTo>
                <a:lnTo>
                  <a:pt x="6090979" y="6129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7176822">
            <a:off x="-910795" y="-169830"/>
            <a:ext cx="8418834" cy="609241"/>
            <a:chOff x="0" y="0"/>
            <a:chExt cx="4834965" cy="3498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34965" cy="349889"/>
            </a:xfrm>
            <a:custGeom>
              <a:avLst/>
              <a:gdLst/>
              <a:ahLst/>
              <a:cxnLst/>
              <a:rect r="r" b="b" t="t" l="l"/>
              <a:pathLst>
                <a:path h="349889" w="4834965">
                  <a:moveTo>
                    <a:pt x="4631765" y="0"/>
                  </a:moveTo>
                  <a:lnTo>
                    <a:pt x="0" y="0"/>
                  </a:lnTo>
                  <a:lnTo>
                    <a:pt x="203200" y="349889"/>
                  </a:lnTo>
                  <a:lnTo>
                    <a:pt x="4834965" y="349889"/>
                  </a:lnTo>
                  <a:lnTo>
                    <a:pt x="4631765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47625"/>
              <a:ext cx="4631765" cy="397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7176822">
            <a:off x="-4414781" y="290402"/>
            <a:ext cx="11019222" cy="2032754"/>
            <a:chOff x="0" y="0"/>
            <a:chExt cx="1896690" cy="3498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96690" cy="349889"/>
            </a:xfrm>
            <a:custGeom>
              <a:avLst/>
              <a:gdLst/>
              <a:ahLst/>
              <a:cxnLst/>
              <a:rect r="r" b="b" t="t" l="l"/>
              <a:pathLst>
                <a:path h="349889" w="1896690">
                  <a:moveTo>
                    <a:pt x="1693490" y="0"/>
                  </a:moveTo>
                  <a:lnTo>
                    <a:pt x="0" y="0"/>
                  </a:lnTo>
                  <a:lnTo>
                    <a:pt x="203200" y="349889"/>
                  </a:lnTo>
                  <a:lnTo>
                    <a:pt x="1896690" y="349889"/>
                  </a:lnTo>
                  <a:lnTo>
                    <a:pt x="1693490" y="0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47625"/>
              <a:ext cx="1693490" cy="397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7176822">
            <a:off x="-2144635" y="11317357"/>
            <a:ext cx="9941053" cy="1225581"/>
            <a:chOff x="0" y="0"/>
            <a:chExt cx="2838054" cy="3498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38054" cy="349889"/>
            </a:xfrm>
            <a:custGeom>
              <a:avLst/>
              <a:gdLst/>
              <a:ahLst/>
              <a:cxnLst/>
              <a:rect r="r" b="b" t="t" l="l"/>
              <a:pathLst>
                <a:path h="349889" w="2838054">
                  <a:moveTo>
                    <a:pt x="2634854" y="0"/>
                  </a:moveTo>
                  <a:lnTo>
                    <a:pt x="0" y="0"/>
                  </a:lnTo>
                  <a:lnTo>
                    <a:pt x="203200" y="349889"/>
                  </a:lnTo>
                  <a:lnTo>
                    <a:pt x="2838054" y="349889"/>
                  </a:lnTo>
                  <a:lnTo>
                    <a:pt x="263485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sq">
              <a:solidFill>
                <a:srgbClr val="5CB6F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47625"/>
              <a:ext cx="2634854" cy="397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7176822">
            <a:off x="-2895654" y="-3747114"/>
            <a:ext cx="10847395" cy="1286058"/>
            <a:chOff x="0" y="0"/>
            <a:chExt cx="2951175" cy="3498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51175" cy="349889"/>
            </a:xfrm>
            <a:custGeom>
              <a:avLst/>
              <a:gdLst/>
              <a:ahLst/>
              <a:cxnLst/>
              <a:rect r="r" b="b" t="t" l="l"/>
              <a:pathLst>
                <a:path h="349889" w="2951175">
                  <a:moveTo>
                    <a:pt x="2747975" y="0"/>
                  </a:moveTo>
                  <a:lnTo>
                    <a:pt x="0" y="0"/>
                  </a:lnTo>
                  <a:lnTo>
                    <a:pt x="203200" y="349889"/>
                  </a:lnTo>
                  <a:lnTo>
                    <a:pt x="2951175" y="349889"/>
                  </a:lnTo>
                  <a:lnTo>
                    <a:pt x="274797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sq">
              <a:solidFill>
                <a:srgbClr val="5CB6F9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47625"/>
              <a:ext cx="2747975" cy="397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835417" y="7190403"/>
            <a:ext cx="4446133" cy="3709331"/>
            <a:chOff x="0" y="0"/>
            <a:chExt cx="812800" cy="6781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78105"/>
            </a:xfrm>
            <a:custGeom>
              <a:avLst/>
              <a:gdLst/>
              <a:ahLst/>
              <a:cxnLst/>
              <a:rect r="r" b="b" t="t" l="l"/>
              <a:pathLst>
                <a:path h="678105" w="812800">
                  <a:moveTo>
                    <a:pt x="406400" y="0"/>
                  </a:moveTo>
                  <a:lnTo>
                    <a:pt x="812800" y="678105"/>
                  </a:lnTo>
                  <a:lnTo>
                    <a:pt x="0" y="67810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267209"/>
              <a:ext cx="558800" cy="362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7252169">
            <a:off x="4095304" y="8683152"/>
            <a:ext cx="4469132" cy="435740"/>
          </a:xfrm>
          <a:custGeom>
            <a:avLst/>
            <a:gdLst/>
            <a:ahLst/>
            <a:cxnLst/>
            <a:rect r="r" b="b" t="t" l="l"/>
            <a:pathLst>
              <a:path h="435740" w="4469132">
                <a:moveTo>
                  <a:pt x="0" y="0"/>
                </a:moveTo>
                <a:lnTo>
                  <a:pt x="4469132" y="0"/>
                </a:lnTo>
                <a:lnTo>
                  <a:pt x="4469132" y="435741"/>
                </a:lnTo>
                <a:lnTo>
                  <a:pt x="0" y="43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7179653">
            <a:off x="2848048" y="3985734"/>
            <a:ext cx="6256333" cy="592362"/>
          </a:xfrm>
          <a:custGeom>
            <a:avLst/>
            <a:gdLst/>
            <a:ahLst/>
            <a:cxnLst/>
            <a:rect r="r" b="b" t="t" l="l"/>
            <a:pathLst>
              <a:path h="592362" w="6256333">
                <a:moveTo>
                  <a:pt x="0" y="0"/>
                </a:moveTo>
                <a:lnTo>
                  <a:pt x="6256333" y="0"/>
                </a:lnTo>
                <a:lnTo>
                  <a:pt x="6256333" y="592362"/>
                </a:lnTo>
                <a:lnTo>
                  <a:pt x="0" y="592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 l="0" t="-1488" r="0" b="-1488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3551075">
            <a:off x="2055615" y="8890948"/>
            <a:ext cx="4192310" cy="408750"/>
          </a:xfrm>
          <a:custGeom>
            <a:avLst/>
            <a:gdLst/>
            <a:ahLst/>
            <a:cxnLst/>
            <a:rect r="r" b="b" t="t" l="l"/>
            <a:pathLst>
              <a:path h="408750" w="4192310">
                <a:moveTo>
                  <a:pt x="0" y="0"/>
                </a:moveTo>
                <a:lnTo>
                  <a:pt x="4192310" y="0"/>
                </a:lnTo>
                <a:lnTo>
                  <a:pt x="4192310" y="408750"/>
                </a:lnTo>
                <a:lnTo>
                  <a:pt x="0" y="40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672922" y="718628"/>
            <a:ext cx="9190015" cy="136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35"/>
              </a:lnSpc>
            </a:pPr>
            <a:r>
              <a:rPr lang="en-US" sz="8799">
                <a:solidFill>
                  <a:srgbClr val="365B6D"/>
                </a:solidFill>
                <a:latin typeface="Barlow Bold"/>
                <a:hlinkClick r:id="rId5" tooltip="https://www.canva.com/design/DAF-sV01pI4/KUtiA-epWiZttwYD8mYI-Q/edit?utm_content=DAF-sV01pI4&amp;utm_campaign=designshare&amp;utm_medium=link2&amp;utm_source=sharebutton"/>
              </a:rPr>
              <a:t> Front-end Builder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81609" y="4373393"/>
            <a:ext cx="5364787" cy="1915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1"/>
              </a:lnSpc>
            </a:pPr>
            <a:r>
              <a:rPr lang="en-US" sz="3515" spc="14">
                <a:solidFill>
                  <a:srgbClr val="365B6D"/>
                </a:solidFill>
                <a:cs typeface="Barlow"/>
              </a:rPr>
              <a:t>จัดทำโดย</a:t>
            </a:r>
          </a:p>
          <a:p>
            <a:pPr>
              <a:lnSpc>
                <a:spcPts val="3761"/>
              </a:lnSpc>
            </a:pPr>
            <a:r>
              <a:rPr lang="en-US" sz="3515" spc="14">
                <a:solidFill>
                  <a:srgbClr val="365B6D"/>
                </a:solidFill>
                <a:cs typeface="Barlow"/>
              </a:rPr>
              <a:t>นาย วันบรุฮาน แวอุเซ็ง </a:t>
            </a:r>
          </a:p>
          <a:p>
            <a:pPr>
              <a:lnSpc>
                <a:spcPts val="3761"/>
              </a:lnSpc>
            </a:pPr>
            <a:r>
              <a:rPr lang="en-US" sz="3515" spc="14">
                <a:solidFill>
                  <a:srgbClr val="365B6D"/>
                </a:solidFill>
                <a:cs typeface="Barlow"/>
              </a:rPr>
              <a:t>นาย อรรณพ ธรรมเที่ยงธรรม </a:t>
            </a:r>
          </a:p>
          <a:p>
            <a:pPr>
              <a:lnSpc>
                <a:spcPts val="3761"/>
              </a:lnSpc>
            </a:pPr>
            <a:r>
              <a:rPr lang="en-US" sz="3515" spc="14">
                <a:solidFill>
                  <a:srgbClr val="365B6D"/>
                </a:solidFill>
                <a:cs typeface="Barlow"/>
              </a:rPr>
              <a:t>นาย เอกรินทร์ องอาจ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39888" y="2045738"/>
            <a:ext cx="7066302" cy="59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9"/>
              </a:lnSpc>
            </a:pPr>
            <a:r>
              <a:rPr lang="en-US" sz="4270">
                <a:solidFill>
                  <a:srgbClr val="365B6D"/>
                </a:solidFill>
                <a:cs typeface="Barlow Bold"/>
              </a:rPr>
              <a:t>โปรแกรมสร้างเว็บไซต์ส่วนหน้า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04992" y="4850309"/>
            <a:ext cx="4441615" cy="184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8"/>
              </a:lnSpc>
            </a:pPr>
            <a:r>
              <a:rPr lang="en-US" sz="3409" spc="13">
                <a:solidFill>
                  <a:srgbClr val="365B6D"/>
                </a:solidFill>
                <a:cs typeface="Barlow"/>
              </a:rPr>
              <a:t>รหัสนักศึกษา</a:t>
            </a:r>
            <a:r>
              <a:rPr lang="en-US" sz="3409" spc="13">
                <a:solidFill>
                  <a:srgbClr val="365B6D"/>
                </a:solidFill>
                <a:latin typeface="Barlow"/>
              </a:rPr>
              <a:t> 64015130</a:t>
            </a:r>
          </a:p>
          <a:p>
            <a:pPr>
              <a:lnSpc>
                <a:spcPts val="3648"/>
              </a:lnSpc>
            </a:pPr>
            <a:r>
              <a:rPr lang="en-US" sz="3409" spc="13">
                <a:solidFill>
                  <a:srgbClr val="365B6D"/>
                </a:solidFill>
                <a:latin typeface="Barlow"/>
                <a:cs typeface="Barlow"/>
              </a:rPr>
              <a:t>รหัสนักศึกษา 64015166</a:t>
            </a:r>
          </a:p>
          <a:p>
            <a:pPr>
              <a:lnSpc>
                <a:spcPts val="3648"/>
              </a:lnSpc>
            </a:pPr>
            <a:r>
              <a:rPr lang="en-US" sz="3409" spc="13">
                <a:solidFill>
                  <a:srgbClr val="365B6D"/>
                </a:solidFill>
                <a:latin typeface="Barlow"/>
                <a:cs typeface="Barlow"/>
              </a:rPr>
              <a:t>รหัสนักศึกษา 64015172</a:t>
            </a:r>
          </a:p>
          <a:p>
            <a:pPr>
              <a:lnSpc>
                <a:spcPts val="3648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7922661" y="8204881"/>
            <a:ext cx="4523833" cy="127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0"/>
              </a:lnSpc>
            </a:pPr>
            <a:r>
              <a:rPr lang="en-US" sz="3130" spc="12">
                <a:solidFill>
                  <a:srgbClr val="365B6D"/>
                </a:solidFill>
                <a:cs typeface="Barlow"/>
              </a:rPr>
              <a:t>อาจารย์ที่ปรึกษา</a:t>
            </a:r>
          </a:p>
          <a:p>
            <a:pPr>
              <a:lnSpc>
                <a:spcPts val="3350"/>
              </a:lnSpc>
            </a:pPr>
            <a:r>
              <a:rPr lang="en-US" sz="3130" spc="12">
                <a:solidFill>
                  <a:srgbClr val="365B6D"/>
                </a:solidFill>
                <a:latin typeface="Barlow"/>
                <a:cs typeface="Barlow"/>
              </a:rPr>
              <a:t>ผศ. ธนา หงษ์สุวรรณ</a:t>
            </a:r>
          </a:p>
          <a:p>
            <a:pPr>
              <a:lnSpc>
                <a:spcPts val="3350"/>
              </a:lnSpc>
            </a:pPr>
            <a:r>
              <a:rPr lang="en-US" sz="3130" spc="12">
                <a:solidFill>
                  <a:srgbClr val="365B6D"/>
                </a:solidFill>
                <a:latin typeface="Barlow"/>
                <a:cs typeface="Barlow"/>
              </a:rPr>
              <a:t>ผศ. ดร. ชมพูนุท เต็งเจริญ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88570" y="767688"/>
            <a:ext cx="9205437" cy="1453431"/>
            <a:chOff x="0" y="0"/>
            <a:chExt cx="3860957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0957" cy="609600"/>
            </a:xfrm>
            <a:custGeom>
              <a:avLst/>
              <a:gdLst/>
              <a:ahLst/>
              <a:cxnLst/>
              <a:rect r="r" b="b" t="t" l="l"/>
              <a:pathLst>
                <a:path h="609600" w="3860957">
                  <a:moveTo>
                    <a:pt x="203200" y="0"/>
                  </a:moveTo>
                  <a:lnTo>
                    <a:pt x="3860957" y="0"/>
                  </a:lnTo>
                  <a:lnTo>
                    <a:pt x="365775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3657757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6022" y="9057398"/>
            <a:ext cx="16635956" cy="212088"/>
            <a:chOff x="0" y="0"/>
            <a:chExt cx="47816374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816374" cy="609600"/>
            </a:xfrm>
            <a:custGeom>
              <a:avLst/>
              <a:gdLst/>
              <a:ahLst/>
              <a:cxnLst/>
              <a:rect r="r" b="b" t="t" l="l"/>
              <a:pathLst>
                <a:path h="609600" w="47816374">
                  <a:moveTo>
                    <a:pt x="203200" y="0"/>
                  </a:moveTo>
                  <a:lnTo>
                    <a:pt x="47816374" y="0"/>
                  </a:lnTo>
                  <a:lnTo>
                    <a:pt x="476131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47613174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93425" y="3325204"/>
            <a:ext cx="901424" cy="9014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08725" y="3325204"/>
            <a:ext cx="901424" cy="9014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93425" y="6412474"/>
            <a:ext cx="901424" cy="9014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108725" y="6359846"/>
            <a:ext cx="901424" cy="9014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26022" y="1119499"/>
            <a:ext cx="8115300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2F1EC"/>
                </a:solidFill>
                <a:cs typeface="Barlow Bold"/>
              </a:rPr>
              <a:t>ข้อจำกัดของการใช้งาน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81868" y="3462574"/>
            <a:ext cx="724539" cy="6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5"/>
              </a:lnSpc>
            </a:pPr>
            <a:r>
              <a:rPr lang="en-US" sz="3897">
                <a:solidFill>
                  <a:srgbClr val="F2F1EC"/>
                </a:solidFill>
                <a:latin typeface="Barlow Semi-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97168" y="3462574"/>
            <a:ext cx="724539" cy="6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5"/>
              </a:lnSpc>
            </a:pPr>
            <a:r>
              <a:rPr lang="en-US" sz="3897">
                <a:solidFill>
                  <a:srgbClr val="F2F1EC"/>
                </a:solidFill>
                <a:latin typeface="Barlow Semi-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81868" y="6559369"/>
            <a:ext cx="724539" cy="586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849">
                <a:solidFill>
                  <a:srgbClr val="F2F1EC"/>
                </a:solidFill>
                <a:latin typeface="Barlow Semi-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97168" y="6506741"/>
            <a:ext cx="724539" cy="586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849">
                <a:solidFill>
                  <a:srgbClr val="F2F1EC"/>
                </a:solidFill>
                <a:latin typeface="Barlow Semi-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92342" y="3481624"/>
            <a:ext cx="5105458" cy="142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8"/>
              </a:lnSpc>
            </a:pPr>
            <a:r>
              <a:rPr lang="en-US" sz="3583" spc="14">
                <a:solidFill>
                  <a:srgbClr val="365B6D"/>
                </a:solidFill>
                <a:cs typeface="Barlow Bold"/>
              </a:rPr>
              <a:t>สร้างเว็บที่ซับซ้อนมากไม่ได้</a:t>
            </a:r>
          </a:p>
          <a:p>
            <a:pPr>
              <a:lnSpc>
                <a:spcPts val="2832"/>
              </a:lnSpc>
            </a:pPr>
            <a:r>
              <a:rPr lang="en-US" sz="2400" spc="9">
                <a:solidFill>
                  <a:srgbClr val="365B6D"/>
                </a:solidFill>
                <a:latin typeface="Barlow Bold"/>
                <a:cs typeface="Barlow Bold"/>
              </a:rPr>
              <a:t>เช่น เว็บไซต์ขายของที่มีระบบ login</a:t>
            </a:r>
          </a:p>
          <a:p>
            <a:pPr>
              <a:lnSpc>
                <a:spcPts val="4228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3292342" y="6412474"/>
            <a:ext cx="4724526" cy="124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8"/>
              </a:lnSpc>
            </a:pPr>
            <a:r>
              <a:rPr lang="en-US" sz="3583" spc="14">
                <a:solidFill>
                  <a:srgbClr val="365B6D"/>
                </a:solidFill>
                <a:latin typeface="Barlow Bold"/>
                <a:cs typeface="Barlow Bold"/>
              </a:rPr>
              <a:t>การแก้ไข CSS มีข้อจำกัด</a:t>
            </a:r>
          </a:p>
          <a:p>
            <a:pPr>
              <a:lnSpc>
                <a:spcPts val="2832"/>
              </a:lnSpc>
            </a:pPr>
            <a:r>
              <a:rPr lang="en-US" sz="2400" spc="9">
                <a:solidFill>
                  <a:srgbClr val="365B6D"/>
                </a:solidFill>
                <a:latin typeface="Barlow Bold"/>
                <a:cs typeface="Barlow Bold"/>
              </a:rPr>
              <a:t>เนื่องจากเว็บไซต์ใช้ template ที่มาจาก TailwindCSS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95924" y="6385261"/>
            <a:ext cx="4965522" cy="142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8"/>
              </a:lnSpc>
            </a:pPr>
            <a:r>
              <a:rPr lang="en-US" sz="3583" spc="14">
                <a:solidFill>
                  <a:srgbClr val="365B6D"/>
                </a:solidFill>
                <a:latin typeface="Barlow Bold"/>
                <a:cs typeface="Barlow Bold"/>
              </a:rPr>
              <a:t>การเข้าถึงข้อมูลใน API</a:t>
            </a:r>
          </a:p>
          <a:p>
            <a:pPr>
              <a:lnSpc>
                <a:spcPts val="4228"/>
              </a:lnSpc>
            </a:pPr>
            <a:r>
              <a:rPr lang="en-US" sz="3583" spc="14">
                <a:solidFill>
                  <a:srgbClr val="365B6D"/>
                </a:solidFill>
                <a:cs typeface="Barlow Bold"/>
              </a:rPr>
              <a:t>ที่ลึกเกินไป</a:t>
            </a:r>
          </a:p>
          <a:p>
            <a:pPr>
              <a:lnSpc>
                <a:spcPts val="2832"/>
              </a:lnSpc>
            </a:pPr>
            <a:r>
              <a:rPr lang="en-US" sz="2400" spc="9">
                <a:solidFill>
                  <a:srgbClr val="365B6D"/>
                </a:solidFill>
                <a:latin typeface="Barlow Bold"/>
                <a:cs typeface="Barlow Bold"/>
              </a:rPr>
              <a:t>เช่น API ที่เก็บข้อมูลแบบ List ใน LIst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95924" y="3396542"/>
            <a:ext cx="4965522" cy="213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8"/>
              </a:lnSpc>
            </a:pPr>
            <a:r>
              <a:rPr lang="en-US" sz="3583" spc="14">
                <a:solidFill>
                  <a:srgbClr val="365B6D"/>
                </a:solidFill>
                <a:latin typeface="Barlow Bold"/>
                <a:cs typeface="Barlow Bold"/>
              </a:rPr>
              <a:t>ไม่มีระบบเก็บ Session หรือ Local Storage</a:t>
            </a:r>
          </a:p>
          <a:p>
            <a:pPr>
              <a:lnSpc>
                <a:spcPts val="2832"/>
              </a:lnSpc>
            </a:pPr>
            <a:r>
              <a:rPr lang="en-US" sz="2400" spc="9">
                <a:solidFill>
                  <a:srgbClr val="365B6D"/>
                </a:solidFill>
                <a:latin typeface="Barlow Bold"/>
                <a:cs typeface="Barlow Bold"/>
              </a:rPr>
              <a:t>การที่ login จำเป็นต้องมีการเก็บข้อมูล user ลงใน Session หรือ Local Storage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12779" y="7008692"/>
            <a:ext cx="1521593" cy="1521593"/>
          </a:xfrm>
          <a:custGeom>
            <a:avLst/>
            <a:gdLst/>
            <a:ahLst/>
            <a:cxnLst/>
            <a:rect r="r" b="b" t="t" l="l"/>
            <a:pathLst>
              <a:path h="1521593" w="1521593">
                <a:moveTo>
                  <a:pt x="0" y="0"/>
                </a:moveTo>
                <a:lnTo>
                  <a:pt x="1521592" y="0"/>
                </a:lnTo>
                <a:lnTo>
                  <a:pt x="1521592" y="1521592"/>
                </a:lnTo>
                <a:lnTo>
                  <a:pt x="0" y="152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48845" y="7008692"/>
            <a:ext cx="1394478" cy="1394478"/>
          </a:xfrm>
          <a:custGeom>
            <a:avLst/>
            <a:gdLst/>
            <a:ahLst/>
            <a:cxnLst/>
            <a:rect r="r" b="b" t="t" l="l"/>
            <a:pathLst>
              <a:path h="1394478" w="1394478">
                <a:moveTo>
                  <a:pt x="0" y="0"/>
                </a:moveTo>
                <a:lnTo>
                  <a:pt x="1394478" y="0"/>
                </a:lnTo>
                <a:lnTo>
                  <a:pt x="1394478" y="1394477"/>
                </a:lnTo>
                <a:lnTo>
                  <a:pt x="0" y="1394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27318" y="2630340"/>
            <a:ext cx="1393143" cy="1393143"/>
          </a:xfrm>
          <a:custGeom>
            <a:avLst/>
            <a:gdLst/>
            <a:ahLst/>
            <a:cxnLst/>
            <a:rect r="r" b="b" t="t" l="l"/>
            <a:pathLst>
              <a:path h="1393143" w="1393143">
                <a:moveTo>
                  <a:pt x="0" y="0"/>
                </a:moveTo>
                <a:lnTo>
                  <a:pt x="1393144" y="0"/>
                </a:lnTo>
                <a:lnTo>
                  <a:pt x="1393144" y="1393143"/>
                </a:lnTo>
                <a:lnTo>
                  <a:pt x="0" y="1393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00676" y="2630340"/>
            <a:ext cx="1345798" cy="1345798"/>
          </a:xfrm>
          <a:custGeom>
            <a:avLst/>
            <a:gdLst/>
            <a:ahLst/>
            <a:cxnLst/>
            <a:rect r="r" b="b" t="t" l="l"/>
            <a:pathLst>
              <a:path h="1345798" w="1345798">
                <a:moveTo>
                  <a:pt x="0" y="0"/>
                </a:moveTo>
                <a:lnTo>
                  <a:pt x="1345798" y="0"/>
                </a:lnTo>
                <a:lnTo>
                  <a:pt x="1345798" y="1345798"/>
                </a:lnTo>
                <a:lnTo>
                  <a:pt x="0" y="1345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82875" y="7008692"/>
            <a:ext cx="1662933" cy="1662933"/>
          </a:xfrm>
          <a:custGeom>
            <a:avLst/>
            <a:gdLst/>
            <a:ahLst/>
            <a:cxnLst/>
            <a:rect r="r" b="b" t="t" l="l"/>
            <a:pathLst>
              <a:path h="1662933" w="1662933">
                <a:moveTo>
                  <a:pt x="0" y="0"/>
                </a:moveTo>
                <a:lnTo>
                  <a:pt x="1662933" y="0"/>
                </a:lnTo>
                <a:lnTo>
                  <a:pt x="1662933" y="1662933"/>
                </a:lnTo>
                <a:lnTo>
                  <a:pt x="0" y="1662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42078" y="2630340"/>
            <a:ext cx="1452252" cy="1452252"/>
          </a:xfrm>
          <a:custGeom>
            <a:avLst/>
            <a:gdLst/>
            <a:ahLst/>
            <a:cxnLst/>
            <a:rect r="r" b="b" t="t" l="l"/>
            <a:pathLst>
              <a:path h="1452252" w="1452252">
                <a:moveTo>
                  <a:pt x="0" y="0"/>
                </a:moveTo>
                <a:lnTo>
                  <a:pt x="1452252" y="0"/>
                </a:lnTo>
                <a:lnTo>
                  <a:pt x="1452252" y="1452252"/>
                </a:lnTo>
                <a:lnTo>
                  <a:pt x="0" y="14522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65522" y="8613220"/>
            <a:ext cx="3816107" cy="6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3"/>
              </a:lnSpc>
            </a:pPr>
            <a:r>
              <a:rPr lang="en-US" sz="4174">
                <a:solidFill>
                  <a:srgbClr val="365B6D"/>
                </a:solidFill>
                <a:latin typeface="Barlow Bold"/>
              </a:rPr>
              <a:t>Export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43231" y="8613220"/>
            <a:ext cx="3005707" cy="6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3"/>
              </a:lnSpc>
            </a:pPr>
            <a:r>
              <a:rPr lang="en-US" sz="4174">
                <a:solidFill>
                  <a:srgbClr val="365B6D"/>
                </a:solidFill>
                <a:latin typeface="Barlow Bold"/>
                <a:cs typeface="Barlow Bold"/>
              </a:rPr>
              <a:t>เชื่อมต่อ API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3231" y="4187643"/>
            <a:ext cx="2961319" cy="6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3"/>
              </a:lnSpc>
            </a:pPr>
            <a:r>
              <a:rPr lang="en-US" sz="4174">
                <a:solidFill>
                  <a:srgbClr val="365B6D"/>
                </a:solidFill>
                <a:cs typeface="Barlow Bold"/>
              </a:rPr>
              <a:t>สร้างเว็บไซต์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57092" y="4435573"/>
            <a:ext cx="2032965" cy="6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3"/>
              </a:lnSpc>
            </a:pPr>
            <a:r>
              <a:rPr lang="en-US" sz="4174">
                <a:solidFill>
                  <a:srgbClr val="365B6D"/>
                </a:solidFill>
                <a:cs typeface="Barlow Bold"/>
              </a:rPr>
              <a:t>แก้ไขโค้ด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25796" y="8613220"/>
            <a:ext cx="2977091" cy="6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3"/>
              </a:lnSpc>
            </a:pPr>
            <a:r>
              <a:rPr lang="en-US" sz="4174">
                <a:solidFill>
                  <a:srgbClr val="365B6D"/>
                </a:solidFill>
                <a:cs typeface="Barlow Bold"/>
              </a:rPr>
              <a:t>แสดงผลลัพธ์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1374" y="4258375"/>
            <a:ext cx="2993659" cy="129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3"/>
              </a:lnSpc>
            </a:pPr>
            <a:r>
              <a:rPr lang="en-US" sz="4174">
                <a:solidFill>
                  <a:srgbClr val="365B6D"/>
                </a:solidFill>
                <a:latin typeface="Barlow Bold"/>
                <a:cs typeface="Barlow Bold"/>
              </a:rPr>
              <a:t>ปรับแต่ง CSS</a:t>
            </a:r>
          </a:p>
          <a:p>
            <a:pPr algn="ctr">
              <a:lnSpc>
                <a:spcPts val="5093"/>
              </a:lnSpc>
            </a:pPr>
            <a:r>
              <a:rPr lang="en-US" sz="4174">
                <a:solidFill>
                  <a:srgbClr val="365B6D"/>
                </a:solidFill>
                <a:latin typeface="Barlow Bold"/>
              </a:rPr>
              <a:t>(Tailwind)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79713" y="210727"/>
            <a:ext cx="7328574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</a:rPr>
              <a:t>Function Front-end Builder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410308" y="196391"/>
            <a:ext cx="7467385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cs typeface="Barlow Bold"/>
              </a:rPr>
              <a:t>ผลลัพธ์ที่ต้องการหน้าเว็บไซต์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03540" y="11168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12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156667" y="1171262"/>
            <a:ext cx="13882390" cy="9115738"/>
          </a:xfrm>
          <a:custGeom>
            <a:avLst/>
            <a:gdLst/>
            <a:ahLst/>
            <a:cxnLst/>
            <a:rect r="r" b="b" t="t" l="l"/>
            <a:pathLst>
              <a:path h="9115738" w="13882390">
                <a:moveTo>
                  <a:pt x="0" y="0"/>
                </a:moveTo>
                <a:lnTo>
                  <a:pt x="13882390" y="0"/>
                </a:lnTo>
                <a:lnTo>
                  <a:pt x="13882390" y="9115738"/>
                </a:lnTo>
                <a:lnTo>
                  <a:pt x="0" y="911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12" t="-24096" r="-26223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6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2420" y="2454386"/>
            <a:ext cx="13456320" cy="6598435"/>
          </a:xfrm>
          <a:custGeom>
            <a:avLst/>
            <a:gdLst/>
            <a:ahLst/>
            <a:cxnLst/>
            <a:rect r="r" b="b" t="t" l="l"/>
            <a:pathLst>
              <a:path h="6598435" w="13456320">
                <a:moveTo>
                  <a:pt x="0" y="0"/>
                </a:moveTo>
                <a:lnTo>
                  <a:pt x="13456320" y="0"/>
                </a:lnTo>
                <a:lnTo>
                  <a:pt x="13456320" y="6598435"/>
                </a:lnTo>
                <a:lnTo>
                  <a:pt x="0" y="6598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13674465" y="3175226"/>
            <a:ext cx="902076" cy="0"/>
          </a:xfrm>
          <a:prstGeom prst="line">
            <a:avLst/>
          </a:prstGeom>
          <a:ln cap="flat" w="47625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11331443" y="2955877"/>
            <a:ext cx="2285872" cy="6096944"/>
            <a:chOff x="0" y="0"/>
            <a:chExt cx="712438" cy="19002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2438" cy="1900235"/>
            </a:xfrm>
            <a:custGeom>
              <a:avLst/>
              <a:gdLst/>
              <a:ahLst/>
              <a:cxnLst/>
              <a:rect r="r" b="b" t="t" l="l"/>
              <a:pathLst>
                <a:path h="1900235" w="712438">
                  <a:moveTo>
                    <a:pt x="0" y="0"/>
                  </a:moveTo>
                  <a:lnTo>
                    <a:pt x="712438" y="0"/>
                  </a:lnTo>
                  <a:lnTo>
                    <a:pt x="712438" y="1900235"/>
                  </a:lnTo>
                  <a:lnTo>
                    <a:pt x="0" y="19002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712438" cy="1928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728941" y="2676116"/>
            <a:ext cx="3293650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cs typeface="Helios Bold"/>
              </a:rPr>
              <a:t>แถบเครื่องมือ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  <a:cs typeface="Helios Bold"/>
              </a:rPr>
              <a:t>ในการสร้าง Elements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06299" y="210727"/>
            <a:ext cx="4275402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cs typeface="Barlow Bold"/>
              </a:rPr>
              <a:t>การสร้างเว็บไซต์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03540" y="11168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520" y="2497511"/>
            <a:ext cx="13456320" cy="6612460"/>
          </a:xfrm>
          <a:custGeom>
            <a:avLst/>
            <a:gdLst/>
            <a:ahLst/>
            <a:cxnLst/>
            <a:rect r="r" b="b" t="t" l="l"/>
            <a:pathLst>
              <a:path h="6612460" w="13456320">
                <a:moveTo>
                  <a:pt x="0" y="0"/>
                </a:moveTo>
                <a:lnTo>
                  <a:pt x="13456320" y="0"/>
                </a:lnTo>
                <a:lnTo>
                  <a:pt x="13456320" y="6612460"/>
                </a:lnTo>
                <a:lnTo>
                  <a:pt x="0" y="6612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97598" y="3004666"/>
            <a:ext cx="2238767" cy="5946411"/>
          </a:xfrm>
          <a:custGeom>
            <a:avLst/>
            <a:gdLst/>
            <a:ahLst/>
            <a:cxnLst/>
            <a:rect r="r" b="b" t="t" l="l"/>
            <a:pathLst>
              <a:path h="5946411" w="2238767">
                <a:moveTo>
                  <a:pt x="0" y="0"/>
                </a:moveTo>
                <a:lnTo>
                  <a:pt x="2238767" y="0"/>
                </a:lnTo>
                <a:lnTo>
                  <a:pt x="2238767" y="5946411"/>
                </a:lnTo>
                <a:lnTo>
                  <a:pt x="0" y="5946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3627" t="-9710" r="0" b="-16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6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13674465" y="3408962"/>
            <a:ext cx="902076" cy="0"/>
          </a:xfrm>
          <a:prstGeom prst="line">
            <a:avLst/>
          </a:prstGeom>
          <a:ln cap="flat" w="47625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0">
            <a:off x="11347982" y="3257515"/>
            <a:ext cx="2269333" cy="982525"/>
            <a:chOff x="0" y="0"/>
            <a:chExt cx="707283" cy="306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7283" cy="306224"/>
            </a:xfrm>
            <a:custGeom>
              <a:avLst/>
              <a:gdLst/>
              <a:ahLst/>
              <a:cxnLst/>
              <a:rect r="r" b="b" t="t" l="l"/>
              <a:pathLst>
                <a:path h="306224" w="707283">
                  <a:moveTo>
                    <a:pt x="0" y="0"/>
                  </a:moveTo>
                  <a:lnTo>
                    <a:pt x="707283" y="0"/>
                  </a:lnTo>
                  <a:lnTo>
                    <a:pt x="707283" y="306224"/>
                  </a:lnTo>
                  <a:lnTo>
                    <a:pt x="0" y="306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707283" cy="334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586066" y="3143215"/>
            <a:ext cx="3065098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</a:rPr>
              <a:t>Element Layout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96667" y="210727"/>
            <a:ext cx="6094667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การวาง Layout เว็บไซต์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03540" y="11168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18" y="2454383"/>
            <a:ext cx="13456320" cy="6605447"/>
          </a:xfrm>
          <a:custGeom>
            <a:avLst/>
            <a:gdLst/>
            <a:ahLst/>
            <a:cxnLst/>
            <a:rect r="r" b="b" t="t" l="l"/>
            <a:pathLst>
              <a:path h="6605447" w="13456320">
                <a:moveTo>
                  <a:pt x="0" y="0"/>
                </a:moveTo>
                <a:lnTo>
                  <a:pt x="13456320" y="0"/>
                </a:lnTo>
                <a:lnTo>
                  <a:pt x="13456320" y="6605447"/>
                </a:lnTo>
                <a:lnTo>
                  <a:pt x="0" y="660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6</a:t>
            </a: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12576237" y="5330987"/>
            <a:ext cx="1646321" cy="23813"/>
          </a:xfrm>
          <a:prstGeom prst="line">
            <a:avLst/>
          </a:prstGeom>
          <a:ln cap="flat" w="47625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11347982" y="5181600"/>
            <a:ext cx="1161236" cy="982525"/>
            <a:chOff x="0" y="0"/>
            <a:chExt cx="361922" cy="306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22" cy="306224"/>
            </a:xfrm>
            <a:custGeom>
              <a:avLst/>
              <a:gdLst/>
              <a:ahLst/>
              <a:cxnLst/>
              <a:rect r="r" b="b" t="t" l="l"/>
              <a:pathLst>
                <a:path h="306224" w="361922">
                  <a:moveTo>
                    <a:pt x="0" y="0"/>
                  </a:moveTo>
                  <a:lnTo>
                    <a:pt x="361922" y="0"/>
                  </a:lnTo>
                  <a:lnTo>
                    <a:pt x="361922" y="306224"/>
                  </a:lnTo>
                  <a:lnTo>
                    <a:pt x="0" y="306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61922" cy="334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222558" y="5065240"/>
            <a:ext cx="286434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</a:rPr>
              <a:t>Element Media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96667" y="210727"/>
            <a:ext cx="6094667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การวาง Layout เว็บไซต์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03540" y="11168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618" y="2417304"/>
            <a:ext cx="13457222" cy="6616468"/>
          </a:xfrm>
          <a:custGeom>
            <a:avLst/>
            <a:gdLst/>
            <a:ahLst/>
            <a:cxnLst/>
            <a:rect r="r" b="b" t="t" l="l"/>
            <a:pathLst>
              <a:path h="6616468" w="13457222">
                <a:moveTo>
                  <a:pt x="0" y="0"/>
                </a:moveTo>
                <a:lnTo>
                  <a:pt x="13457222" y="0"/>
                </a:lnTo>
                <a:lnTo>
                  <a:pt x="13457222" y="6616467"/>
                </a:lnTo>
                <a:lnTo>
                  <a:pt x="0" y="6616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6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13645890" y="4377216"/>
            <a:ext cx="902076" cy="0"/>
          </a:xfrm>
          <a:prstGeom prst="line">
            <a:avLst/>
          </a:prstGeom>
          <a:ln cap="flat" w="47625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11347982" y="4235293"/>
            <a:ext cx="2278858" cy="982525"/>
            <a:chOff x="0" y="0"/>
            <a:chExt cx="710252" cy="306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0252" cy="306224"/>
            </a:xfrm>
            <a:custGeom>
              <a:avLst/>
              <a:gdLst/>
              <a:ahLst/>
              <a:cxnLst/>
              <a:rect r="r" b="b" t="t" l="l"/>
              <a:pathLst>
                <a:path h="306224" w="710252">
                  <a:moveTo>
                    <a:pt x="0" y="0"/>
                  </a:moveTo>
                  <a:lnTo>
                    <a:pt x="710252" y="0"/>
                  </a:lnTo>
                  <a:lnTo>
                    <a:pt x="710252" y="306224"/>
                  </a:lnTo>
                  <a:lnTo>
                    <a:pt x="0" y="306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710252" cy="334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02176" y="2990655"/>
            <a:ext cx="2256860" cy="6104249"/>
          </a:xfrm>
          <a:custGeom>
            <a:avLst/>
            <a:gdLst/>
            <a:ahLst/>
            <a:cxnLst/>
            <a:rect r="r" b="b" t="t" l="l"/>
            <a:pathLst>
              <a:path h="6104249" w="2256860">
                <a:moveTo>
                  <a:pt x="0" y="0"/>
                </a:moveTo>
                <a:lnTo>
                  <a:pt x="2256860" y="0"/>
                </a:lnTo>
                <a:lnTo>
                  <a:pt x="2256860" y="6104249"/>
                </a:lnTo>
                <a:lnTo>
                  <a:pt x="0" y="6104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128" r="-49612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547966" y="4111468"/>
            <a:ext cx="256040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</a:rPr>
              <a:t>Element Text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96667" y="210727"/>
            <a:ext cx="6094667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การวาง Layout เว็บไซต์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03540" y="11168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42446" y="210727"/>
            <a:ext cx="5003108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cs typeface="Barlow Bold"/>
              </a:rPr>
              <a:t>การทำงานหลังบ้าน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03540" y="11168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17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1171262"/>
            <a:ext cx="3344803" cy="9115738"/>
          </a:xfrm>
          <a:custGeom>
            <a:avLst/>
            <a:gdLst/>
            <a:ahLst/>
            <a:cxnLst/>
            <a:rect r="r" b="b" t="t" l="l"/>
            <a:pathLst>
              <a:path h="9115738" w="3344803">
                <a:moveTo>
                  <a:pt x="0" y="0"/>
                </a:moveTo>
                <a:lnTo>
                  <a:pt x="3344803" y="0"/>
                </a:lnTo>
                <a:lnTo>
                  <a:pt x="3344803" y="9115738"/>
                </a:lnTo>
                <a:lnTo>
                  <a:pt x="0" y="911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3595" t="-10179" r="-3383" b="-5842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034225" y="1953965"/>
            <a:ext cx="1022920" cy="1067636"/>
            <a:chOff x="0" y="0"/>
            <a:chExt cx="232965" cy="2431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2965" cy="243149"/>
            </a:xfrm>
            <a:custGeom>
              <a:avLst/>
              <a:gdLst/>
              <a:ahLst/>
              <a:cxnLst/>
              <a:rect r="r" b="b" t="t" l="l"/>
              <a:pathLst>
                <a:path h="243149" w="232965">
                  <a:moveTo>
                    <a:pt x="0" y="0"/>
                  </a:moveTo>
                  <a:lnTo>
                    <a:pt x="232965" y="0"/>
                  </a:lnTo>
                  <a:lnTo>
                    <a:pt x="232965" y="243149"/>
                  </a:lnTo>
                  <a:lnTo>
                    <a:pt x="0" y="2431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32965" cy="27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3057145" y="2507335"/>
            <a:ext cx="2892010" cy="4072590"/>
          </a:xfrm>
          <a:prstGeom prst="line">
            <a:avLst/>
          </a:prstGeom>
          <a:ln cap="flat" w="28575">
            <a:solidFill>
              <a:srgbClr val="E92E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5949155" y="5143500"/>
            <a:ext cx="11964271" cy="2872849"/>
          </a:xfrm>
          <a:custGeom>
            <a:avLst/>
            <a:gdLst/>
            <a:ahLst/>
            <a:cxnLst/>
            <a:rect r="r" b="b" t="t" l="l"/>
            <a:pathLst>
              <a:path h="2872849" w="11964271">
                <a:moveTo>
                  <a:pt x="0" y="0"/>
                </a:moveTo>
                <a:lnTo>
                  <a:pt x="11964271" y="0"/>
                </a:lnTo>
                <a:lnTo>
                  <a:pt x="11964271" y="2872849"/>
                </a:lnTo>
                <a:lnTo>
                  <a:pt x="0" y="2872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06" r="-354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106824" y="2451861"/>
            <a:ext cx="8115852" cy="133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3">
                <a:solidFill>
                  <a:srgbClr val="2169AC"/>
                </a:solidFill>
                <a:latin typeface="Helios Bold"/>
                <a:cs typeface="Helios Bold"/>
              </a:rPr>
              <a:t>เมื่อคลิ้ก Icon Element ระบบจะเรียกใช้ฟังชั่นของการสร้าง Element นั้น ๆ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80734"/>
            <a:ext cx="10275751" cy="8500117"/>
          </a:xfrm>
          <a:custGeom>
            <a:avLst/>
            <a:gdLst/>
            <a:ahLst/>
            <a:cxnLst/>
            <a:rect r="r" b="b" t="t" l="l"/>
            <a:pathLst>
              <a:path h="8500117" w="10275751">
                <a:moveTo>
                  <a:pt x="0" y="0"/>
                </a:moveTo>
                <a:lnTo>
                  <a:pt x="10275751" y="0"/>
                </a:lnTo>
                <a:lnTo>
                  <a:pt x="10275751" y="8500117"/>
                </a:lnTo>
                <a:lnTo>
                  <a:pt x="0" y="8500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532" b="-243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864905" y="7369996"/>
            <a:ext cx="4749854" cy="962074"/>
            <a:chOff x="0" y="0"/>
            <a:chExt cx="1480387" cy="299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0387" cy="299850"/>
            </a:xfrm>
            <a:custGeom>
              <a:avLst/>
              <a:gdLst/>
              <a:ahLst/>
              <a:cxnLst/>
              <a:rect r="r" b="b" t="t" l="l"/>
              <a:pathLst>
                <a:path h="299850" w="1480387">
                  <a:moveTo>
                    <a:pt x="0" y="0"/>
                  </a:moveTo>
                  <a:lnTo>
                    <a:pt x="1480387" y="0"/>
                  </a:lnTo>
                  <a:lnTo>
                    <a:pt x="1480387" y="299850"/>
                  </a:lnTo>
                  <a:lnTo>
                    <a:pt x="0" y="299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480387" cy="328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H="true" flipV="true">
            <a:off x="7614759" y="7865320"/>
            <a:ext cx="4164363" cy="15265"/>
          </a:xfrm>
          <a:prstGeom prst="line">
            <a:avLst/>
          </a:prstGeom>
          <a:ln cap="flat" w="28575">
            <a:solidFill>
              <a:srgbClr val="E92E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779122" y="7371950"/>
            <a:ext cx="6508878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  <a:cs typeface="Helios Bold"/>
              </a:rPr>
              <a:t>ระบบจะเพิ่ม Element เข้าไปในไฟล์ HTML 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  <a:cs typeface="Helios Bold"/>
              </a:rPr>
              <a:t>ทันทีหลังจากผู้ใช้คลิ้ก Icon Element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406311" y="210727"/>
            <a:ext cx="7475379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ผลลัพธ์หลังบ้านในไฟล์ HTML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08290" y="18215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479" y="1514567"/>
            <a:ext cx="17104093" cy="8484989"/>
          </a:xfrm>
          <a:custGeom>
            <a:avLst/>
            <a:gdLst/>
            <a:ahLst/>
            <a:cxnLst/>
            <a:rect r="r" b="b" t="t" l="l"/>
            <a:pathLst>
              <a:path h="8484989" w="17104093">
                <a:moveTo>
                  <a:pt x="0" y="0"/>
                </a:moveTo>
                <a:lnTo>
                  <a:pt x="17104092" y="0"/>
                </a:lnTo>
                <a:lnTo>
                  <a:pt x="17104092" y="8484989"/>
                </a:lnTo>
                <a:lnTo>
                  <a:pt x="0" y="8484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99323" y="2271162"/>
            <a:ext cx="2798059" cy="7552961"/>
          </a:xfrm>
          <a:custGeom>
            <a:avLst/>
            <a:gdLst/>
            <a:ahLst/>
            <a:cxnLst/>
            <a:rect r="r" b="b" t="t" l="l"/>
            <a:pathLst>
              <a:path h="7552961" w="2798059">
                <a:moveTo>
                  <a:pt x="0" y="0"/>
                </a:moveTo>
                <a:lnTo>
                  <a:pt x="2798059" y="0"/>
                </a:lnTo>
                <a:lnTo>
                  <a:pt x="2798059" y="7552961"/>
                </a:lnTo>
                <a:lnTo>
                  <a:pt x="0" y="755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8328" t="-10291" r="-2955" b="-576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6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603540" y="11168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19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54552" y="210727"/>
            <a:ext cx="5978895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ผลลัพธ์การวาง Layout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386817" y="1401572"/>
            <a:ext cx="5514366" cy="0"/>
          </a:xfrm>
          <a:prstGeom prst="line">
            <a:avLst/>
          </a:prstGeom>
          <a:ln cap="flat" w="47625">
            <a:solidFill>
              <a:srgbClr val="365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50372" y="2218870"/>
            <a:ext cx="10787255" cy="5317740"/>
          </a:xfrm>
          <a:custGeom>
            <a:avLst/>
            <a:gdLst/>
            <a:ahLst/>
            <a:cxnLst/>
            <a:rect r="r" b="b" t="t" l="l"/>
            <a:pathLst>
              <a:path h="5317740" w="10787255">
                <a:moveTo>
                  <a:pt x="0" y="0"/>
                </a:moveTo>
                <a:lnTo>
                  <a:pt x="10787256" y="0"/>
                </a:lnTo>
                <a:lnTo>
                  <a:pt x="10787256" y="5317740"/>
                </a:lnTo>
                <a:lnTo>
                  <a:pt x="0" y="5317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53030" y="7997190"/>
            <a:ext cx="11820039" cy="1260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2169AC"/>
                </a:solidFill>
                <a:latin typeface="Barlow"/>
                <a:cs typeface="Barlow"/>
              </a:rPr>
              <a:t>เป็นเครื่องมือสำหรับใช้สร้างหน้า Front-end ในรูปแบบ Low code 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2169AC"/>
                </a:solidFill>
                <a:cs typeface="Barlow"/>
              </a:rPr>
              <a:t>ซึ่งจะช่วยให้ผู้ใช้สามารถสร้างและปรับแต่งหน้าเว็บได้อย่างรวดเร็ว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750372" y="2218870"/>
            <a:ext cx="10787255" cy="5300876"/>
          </a:xfrm>
          <a:custGeom>
            <a:avLst/>
            <a:gdLst/>
            <a:ahLst/>
            <a:cxnLst/>
            <a:rect r="r" b="b" t="t" l="l"/>
            <a:pathLst>
              <a:path h="5300876" w="10787255">
                <a:moveTo>
                  <a:pt x="0" y="0"/>
                </a:moveTo>
                <a:lnTo>
                  <a:pt x="10787256" y="0"/>
                </a:lnTo>
                <a:lnTo>
                  <a:pt x="10787256" y="5300877"/>
                </a:lnTo>
                <a:lnTo>
                  <a:pt x="0" y="5300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13483" y="374840"/>
            <a:ext cx="11661033" cy="78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00">
                <a:solidFill>
                  <a:srgbClr val="365B6D"/>
                </a:solidFill>
                <a:latin typeface="Barlow Bold"/>
                <a:cs typeface="Barlow Bold"/>
              </a:rPr>
              <a:t>Front-end Builder คืออะไร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9894" y="2277666"/>
            <a:ext cx="16731606" cy="2532631"/>
          </a:xfrm>
          <a:custGeom>
            <a:avLst/>
            <a:gdLst/>
            <a:ahLst/>
            <a:cxnLst/>
            <a:rect r="r" b="b" t="t" l="l"/>
            <a:pathLst>
              <a:path h="2532631" w="16731606">
                <a:moveTo>
                  <a:pt x="0" y="0"/>
                </a:moveTo>
                <a:lnTo>
                  <a:pt x="16731606" y="0"/>
                </a:lnTo>
                <a:lnTo>
                  <a:pt x="16731606" y="2532630"/>
                </a:lnTo>
                <a:lnTo>
                  <a:pt x="0" y="253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9" t="0" r="-889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78197" y="6470429"/>
            <a:ext cx="16731606" cy="1869199"/>
          </a:xfrm>
          <a:custGeom>
            <a:avLst/>
            <a:gdLst/>
            <a:ahLst/>
            <a:cxnLst/>
            <a:rect r="r" b="b" t="t" l="l"/>
            <a:pathLst>
              <a:path h="1869199" w="16731606">
                <a:moveTo>
                  <a:pt x="0" y="0"/>
                </a:moveTo>
                <a:lnTo>
                  <a:pt x="16731606" y="0"/>
                </a:lnTo>
                <a:lnTo>
                  <a:pt x="16731606" y="1869199"/>
                </a:lnTo>
                <a:lnTo>
                  <a:pt x="0" y="1869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3" t="-13378" r="-135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68784" y="210727"/>
            <a:ext cx="6150432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ปรับแต่ง Option &amp; CSS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10606" y="1623926"/>
            <a:ext cx="1774513" cy="50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>
                <a:solidFill>
                  <a:srgbClr val="2169AC"/>
                </a:solidFill>
                <a:latin typeface="Helios Bold"/>
              </a:rPr>
              <a:t>No Style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54255" y="5848521"/>
            <a:ext cx="2287215" cy="50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>
                <a:solidFill>
                  <a:srgbClr val="2169AC"/>
                </a:solidFill>
                <a:latin typeface="Helios Bold"/>
              </a:rPr>
              <a:t>Style added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193" y="2068747"/>
            <a:ext cx="14492745" cy="7189553"/>
            <a:chOff x="0" y="0"/>
            <a:chExt cx="19323660" cy="95860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23660" cy="9586071"/>
            </a:xfrm>
            <a:custGeom>
              <a:avLst/>
              <a:gdLst/>
              <a:ahLst/>
              <a:cxnLst/>
              <a:rect r="r" b="b" t="t" l="l"/>
              <a:pathLst>
                <a:path h="9586071" w="19323660">
                  <a:moveTo>
                    <a:pt x="0" y="0"/>
                  </a:moveTo>
                  <a:lnTo>
                    <a:pt x="19323660" y="0"/>
                  </a:lnTo>
                  <a:lnTo>
                    <a:pt x="19323660" y="9586071"/>
                  </a:lnTo>
                  <a:lnTo>
                    <a:pt x="0" y="958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239352" y="1264064"/>
              <a:ext cx="12616237" cy="1507300"/>
            </a:xfrm>
            <a:custGeom>
              <a:avLst/>
              <a:gdLst/>
              <a:ahLst/>
              <a:cxnLst/>
              <a:rect r="r" b="b" t="t" l="l"/>
              <a:pathLst>
                <a:path h="1507300" w="12616237">
                  <a:moveTo>
                    <a:pt x="0" y="0"/>
                  </a:moveTo>
                  <a:lnTo>
                    <a:pt x="12616237" y="0"/>
                  </a:lnTo>
                  <a:lnTo>
                    <a:pt x="12616237" y="1507300"/>
                  </a:lnTo>
                  <a:lnTo>
                    <a:pt x="0" y="1507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54" t="-23702" r="-2665" b="-1648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938096" y="1171262"/>
            <a:ext cx="3349904" cy="9115738"/>
          </a:xfrm>
          <a:custGeom>
            <a:avLst/>
            <a:gdLst/>
            <a:ahLst/>
            <a:cxnLst/>
            <a:rect r="r" b="b" t="t" l="l"/>
            <a:pathLst>
              <a:path h="9115738" w="3349904">
                <a:moveTo>
                  <a:pt x="0" y="0"/>
                </a:moveTo>
                <a:lnTo>
                  <a:pt x="3349904" y="0"/>
                </a:lnTo>
                <a:lnTo>
                  <a:pt x="3349904" y="9115738"/>
                </a:lnTo>
                <a:lnTo>
                  <a:pt x="0" y="9115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09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29558" y="210727"/>
            <a:ext cx="6536609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แก้ไขข้อความผ่าน Option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294204" y="2646047"/>
            <a:ext cx="2369209" cy="6612253"/>
          </a:xfrm>
          <a:custGeom>
            <a:avLst/>
            <a:gdLst/>
            <a:ahLst/>
            <a:cxnLst/>
            <a:rect r="r" b="b" t="t" l="l"/>
            <a:pathLst>
              <a:path h="6612253" w="2369209">
                <a:moveTo>
                  <a:pt x="0" y="0"/>
                </a:moveTo>
                <a:lnTo>
                  <a:pt x="2369209" y="0"/>
                </a:lnTo>
                <a:lnTo>
                  <a:pt x="2369209" y="6612253"/>
                </a:lnTo>
                <a:lnTo>
                  <a:pt x="0" y="6612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62" t="0" r="-1414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960615" y="2512044"/>
            <a:ext cx="3097757" cy="2240482"/>
            <a:chOff x="0" y="0"/>
            <a:chExt cx="965478" cy="6982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5478" cy="698291"/>
            </a:xfrm>
            <a:custGeom>
              <a:avLst/>
              <a:gdLst/>
              <a:ahLst/>
              <a:cxnLst/>
              <a:rect r="r" b="b" t="t" l="l"/>
              <a:pathLst>
                <a:path h="698291" w="965478">
                  <a:moveTo>
                    <a:pt x="0" y="0"/>
                  </a:moveTo>
                  <a:lnTo>
                    <a:pt x="965478" y="0"/>
                  </a:lnTo>
                  <a:lnTo>
                    <a:pt x="965478" y="698291"/>
                  </a:lnTo>
                  <a:lnTo>
                    <a:pt x="0" y="698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65478" cy="726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94204" y="3679910"/>
            <a:ext cx="2221597" cy="1572931"/>
            <a:chOff x="0" y="0"/>
            <a:chExt cx="692405" cy="4902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2405" cy="490236"/>
            </a:xfrm>
            <a:custGeom>
              <a:avLst/>
              <a:gdLst/>
              <a:ahLst/>
              <a:cxnLst/>
              <a:rect r="r" b="b" t="t" l="l"/>
              <a:pathLst>
                <a:path h="490236" w="692405">
                  <a:moveTo>
                    <a:pt x="0" y="0"/>
                  </a:moveTo>
                  <a:lnTo>
                    <a:pt x="692405" y="0"/>
                  </a:lnTo>
                  <a:lnTo>
                    <a:pt x="692405" y="490236"/>
                  </a:lnTo>
                  <a:lnTo>
                    <a:pt x="0" y="4902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692405" cy="518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648608" y="4062813"/>
            <a:ext cx="8645596" cy="403563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193" y="2068747"/>
            <a:ext cx="14492745" cy="7189553"/>
            <a:chOff x="0" y="0"/>
            <a:chExt cx="19323660" cy="95860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23660" cy="9586071"/>
            </a:xfrm>
            <a:custGeom>
              <a:avLst/>
              <a:gdLst/>
              <a:ahLst/>
              <a:cxnLst/>
              <a:rect r="r" b="b" t="t" l="l"/>
              <a:pathLst>
                <a:path h="9586071" w="19323660">
                  <a:moveTo>
                    <a:pt x="0" y="0"/>
                  </a:moveTo>
                  <a:lnTo>
                    <a:pt x="19323660" y="0"/>
                  </a:lnTo>
                  <a:lnTo>
                    <a:pt x="19323660" y="9586071"/>
                  </a:lnTo>
                  <a:lnTo>
                    <a:pt x="0" y="958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239352" y="1264064"/>
              <a:ext cx="12616237" cy="1507300"/>
            </a:xfrm>
            <a:custGeom>
              <a:avLst/>
              <a:gdLst/>
              <a:ahLst/>
              <a:cxnLst/>
              <a:rect r="r" b="b" t="t" l="l"/>
              <a:pathLst>
                <a:path h="1507300" w="12616237">
                  <a:moveTo>
                    <a:pt x="0" y="0"/>
                  </a:moveTo>
                  <a:lnTo>
                    <a:pt x="12616237" y="0"/>
                  </a:lnTo>
                  <a:lnTo>
                    <a:pt x="12616237" y="1507300"/>
                  </a:lnTo>
                  <a:lnTo>
                    <a:pt x="0" y="1507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54" t="-23702" r="-2665" b="-1648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591405" y="3011046"/>
            <a:ext cx="9520217" cy="1100121"/>
          </a:xfrm>
          <a:custGeom>
            <a:avLst/>
            <a:gdLst/>
            <a:ahLst/>
            <a:cxnLst/>
            <a:rect r="r" b="b" t="t" l="l"/>
            <a:pathLst>
              <a:path h="1100121" w="9520217">
                <a:moveTo>
                  <a:pt x="0" y="0"/>
                </a:moveTo>
                <a:lnTo>
                  <a:pt x="9520217" y="0"/>
                </a:lnTo>
                <a:lnTo>
                  <a:pt x="9520217" y="1100121"/>
                </a:lnTo>
                <a:lnTo>
                  <a:pt x="0" y="1100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98" t="-43200" r="-2824" b="-3507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09458" y="1171262"/>
            <a:ext cx="3378542" cy="9115738"/>
          </a:xfrm>
          <a:custGeom>
            <a:avLst/>
            <a:gdLst/>
            <a:ahLst/>
            <a:cxnLst/>
            <a:rect r="r" b="b" t="t" l="l"/>
            <a:pathLst>
              <a:path h="9115738" w="3378542">
                <a:moveTo>
                  <a:pt x="0" y="0"/>
                </a:moveTo>
                <a:lnTo>
                  <a:pt x="3378542" y="0"/>
                </a:lnTo>
                <a:lnTo>
                  <a:pt x="3378542" y="9115738"/>
                </a:lnTo>
                <a:lnTo>
                  <a:pt x="0" y="9115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394" t="-2874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82430" y="210727"/>
            <a:ext cx="6123140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แก้ไขลิงก์รูปผ่าน Option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92404" y="2692593"/>
            <a:ext cx="2380534" cy="6565707"/>
          </a:xfrm>
          <a:custGeom>
            <a:avLst/>
            <a:gdLst/>
            <a:ahLst/>
            <a:cxnLst/>
            <a:rect r="r" b="b" t="t" l="l"/>
            <a:pathLst>
              <a:path h="6565707" w="2380534">
                <a:moveTo>
                  <a:pt x="0" y="0"/>
                </a:moveTo>
                <a:lnTo>
                  <a:pt x="2380534" y="0"/>
                </a:lnTo>
                <a:lnTo>
                  <a:pt x="2380534" y="6565707"/>
                </a:lnTo>
                <a:lnTo>
                  <a:pt x="0" y="6565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003" t="-2874" r="-91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294204" y="3641005"/>
            <a:ext cx="2378734" cy="786466"/>
            <a:chOff x="0" y="0"/>
            <a:chExt cx="741380" cy="2451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1380" cy="245118"/>
            </a:xfrm>
            <a:custGeom>
              <a:avLst/>
              <a:gdLst/>
              <a:ahLst/>
              <a:cxnLst/>
              <a:rect r="r" b="b" t="t" l="l"/>
              <a:pathLst>
                <a:path h="245118" w="741380">
                  <a:moveTo>
                    <a:pt x="0" y="0"/>
                  </a:moveTo>
                  <a:lnTo>
                    <a:pt x="741380" y="0"/>
                  </a:lnTo>
                  <a:lnTo>
                    <a:pt x="741380" y="245118"/>
                  </a:lnTo>
                  <a:lnTo>
                    <a:pt x="0" y="2451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741380" cy="2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497126" y="3783880"/>
            <a:ext cx="8775119" cy="0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6" id="16"/>
          <p:cNvGrpSpPr/>
          <p:nvPr/>
        </p:nvGrpSpPr>
        <p:grpSpPr>
          <a:xfrm rot="0">
            <a:off x="14909458" y="2500018"/>
            <a:ext cx="3378542" cy="1110208"/>
            <a:chOff x="0" y="0"/>
            <a:chExt cx="1052990" cy="3460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2990" cy="346018"/>
            </a:xfrm>
            <a:custGeom>
              <a:avLst/>
              <a:gdLst/>
              <a:ahLst/>
              <a:cxnLst/>
              <a:rect r="r" b="b" t="t" l="l"/>
              <a:pathLst>
                <a:path h="346018" w="1052990">
                  <a:moveTo>
                    <a:pt x="0" y="0"/>
                  </a:moveTo>
                  <a:lnTo>
                    <a:pt x="1052990" y="0"/>
                  </a:lnTo>
                  <a:lnTo>
                    <a:pt x="1052990" y="346018"/>
                  </a:lnTo>
                  <a:lnTo>
                    <a:pt x="0" y="346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052990" cy="374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0847" y="2242185"/>
            <a:ext cx="14316161" cy="7016115"/>
          </a:xfrm>
          <a:custGeom>
            <a:avLst/>
            <a:gdLst/>
            <a:ahLst/>
            <a:cxnLst/>
            <a:rect r="r" b="b" t="t" l="l"/>
            <a:pathLst>
              <a:path h="7016115" w="14316161">
                <a:moveTo>
                  <a:pt x="0" y="0"/>
                </a:moveTo>
                <a:lnTo>
                  <a:pt x="14316161" y="0"/>
                </a:lnTo>
                <a:lnTo>
                  <a:pt x="14316161" y="7016115"/>
                </a:lnTo>
                <a:lnTo>
                  <a:pt x="0" y="7016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630701" y="3102470"/>
            <a:ext cx="9604963" cy="773694"/>
            <a:chOff x="0" y="0"/>
            <a:chExt cx="2696882" cy="217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96882" cy="217238"/>
            </a:xfrm>
            <a:custGeom>
              <a:avLst/>
              <a:gdLst/>
              <a:ahLst/>
              <a:cxnLst/>
              <a:rect r="r" b="b" t="t" l="l"/>
              <a:pathLst>
                <a:path h="217238" w="2696882">
                  <a:moveTo>
                    <a:pt x="0" y="0"/>
                  </a:moveTo>
                  <a:lnTo>
                    <a:pt x="2696882" y="0"/>
                  </a:lnTo>
                  <a:lnTo>
                    <a:pt x="2696882" y="217238"/>
                  </a:lnTo>
                  <a:lnTo>
                    <a:pt x="0" y="217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696882" cy="245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7433183" y="3102470"/>
            <a:ext cx="5673527" cy="932627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5931683" y="210727"/>
            <a:ext cx="6332358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ปรับแต่ง CSS (ตำแหน่ง)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32115" y="121207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23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841582" y="6281465"/>
            <a:ext cx="7140687" cy="2774885"/>
            <a:chOff x="0" y="0"/>
            <a:chExt cx="2004962" cy="7791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04962" cy="779132"/>
            </a:xfrm>
            <a:custGeom>
              <a:avLst/>
              <a:gdLst/>
              <a:ahLst/>
              <a:cxnLst/>
              <a:rect r="r" b="b" t="t" l="l"/>
              <a:pathLst>
                <a:path h="779132" w="2004962">
                  <a:moveTo>
                    <a:pt x="0" y="0"/>
                  </a:moveTo>
                  <a:lnTo>
                    <a:pt x="2004962" y="0"/>
                  </a:lnTo>
                  <a:lnTo>
                    <a:pt x="2004962" y="779132"/>
                  </a:lnTo>
                  <a:lnTo>
                    <a:pt x="0" y="779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04962" cy="807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897049" y="1171262"/>
            <a:ext cx="3354838" cy="9115738"/>
          </a:xfrm>
          <a:custGeom>
            <a:avLst/>
            <a:gdLst/>
            <a:ahLst/>
            <a:cxnLst/>
            <a:rect r="r" b="b" t="t" l="l"/>
            <a:pathLst>
              <a:path h="9115738" w="3354838">
                <a:moveTo>
                  <a:pt x="0" y="0"/>
                </a:moveTo>
                <a:lnTo>
                  <a:pt x="3354839" y="0"/>
                </a:lnTo>
                <a:lnTo>
                  <a:pt x="3354839" y="9115738"/>
                </a:lnTo>
                <a:lnTo>
                  <a:pt x="0" y="911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2742" t="-8712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000994" y="2900287"/>
            <a:ext cx="420925" cy="404366"/>
            <a:chOff x="0" y="0"/>
            <a:chExt cx="118187" cy="1135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187" cy="113538"/>
            </a:xfrm>
            <a:custGeom>
              <a:avLst/>
              <a:gdLst/>
              <a:ahLst/>
              <a:cxnLst/>
              <a:rect r="r" b="b" t="t" l="l"/>
              <a:pathLst>
                <a:path h="113538" w="118187">
                  <a:moveTo>
                    <a:pt x="0" y="0"/>
                  </a:moveTo>
                  <a:lnTo>
                    <a:pt x="118187" y="0"/>
                  </a:lnTo>
                  <a:lnTo>
                    <a:pt x="118187" y="113538"/>
                  </a:lnTo>
                  <a:lnTo>
                    <a:pt x="0" y="113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18187" cy="142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4839" y="2256360"/>
            <a:ext cx="14340153" cy="7001940"/>
            <a:chOff x="0" y="0"/>
            <a:chExt cx="19120204" cy="9335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20204" cy="9335920"/>
            </a:xfrm>
            <a:custGeom>
              <a:avLst/>
              <a:gdLst/>
              <a:ahLst/>
              <a:cxnLst/>
              <a:rect r="r" b="b" t="t" l="l"/>
              <a:pathLst>
                <a:path h="9335920" w="19120204">
                  <a:moveTo>
                    <a:pt x="0" y="0"/>
                  </a:moveTo>
                  <a:lnTo>
                    <a:pt x="19120204" y="0"/>
                  </a:lnTo>
                  <a:lnTo>
                    <a:pt x="19120204" y="9335920"/>
                  </a:lnTo>
                  <a:lnTo>
                    <a:pt x="0" y="9335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98888" y="2130333"/>
              <a:ext cx="12689126" cy="2831537"/>
            </a:xfrm>
            <a:custGeom>
              <a:avLst/>
              <a:gdLst/>
              <a:ahLst/>
              <a:cxnLst/>
              <a:rect r="r" b="b" t="t" l="l"/>
              <a:pathLst>
                <a:path h="2831537" w="12689126">
                  <a:moveTo>
                    <a:pt x="0" y="0"/>
                  </a:moveTo>
                  <a:lnTo>
                    <a:pt x="12689127" y="0"/>
                  </a:lnTo>
                  <a:lnTo>
                    <a:pt x="12689127" y="2831538"/>
                  </a:lnTo>
                  <a:lnTo>
                    <a:pt x="0" y="2831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249" t="-80074" r="-25402" b="-15361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525017" y="3322726"/>
              <a:ext cx="2295639" cy="2475321"/>
            </a:xfrm>
            <a:custGeom>
              <a:avLst/>
              <a:gdLst/>
              <a:ahLst/>
              <a:cxnLst/>
              <a:rect r="r" b="b" t="t" l="l"/>
              <a:pathLst>
                <a:path h="2475321" w="2295639">
                  <a:moveTo>
                    <a:pt x="0" y="0"/>
                  </a:moveTo>
                  <a:lnTo>
                    <a:pt x="2295639" y="0"/>
                  </a:lnTo>
                  <a:lnTo>
                    <a:pt x="2295639" y="2475321"/>
                  </a:lnTo>
                  <a:lnTo>
                    <a:pt x="0" y="2475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83" t="-746" r="-1788" b="-211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605419" y="3736132"/>
            <a:ext cx="9584972" cy="139590"/>
            <a:chOff x="0" y="0"/>
            <a:chExt cx="2691268" cy="391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91268" cy="39194"/>
            </a:xfrm>
            <a:custGeom>
              <a:avLst/>
              <a:gdLst/>
              <a:ahLst/>
              <a:cxnLst/>
              <a:rect r="r" b="b" t="t" l="l"/>
              <a:pathLst>
                <a:path h="39194" w="2691268">
                  <a:moveTo>
                    <a:pt x="0" y="0"/>
                  </a:moveTo>
                  <a:lnTo>
                    <a:pt x="2691268" y="0"/>
                  </a:lnTo>
                  <a:lnTo>
                    <a:pt x="2691268" y="39194"/>
                  </a:lnTo>
                  <a:lnTo>
                    <a:pt x="0" y="39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691268" cy="67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 flipV="true">
            <a:off x="7397905" y="3875722"/>
            <a:ext cx="4792486" cy="727579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2179860" y="4149319"/>
            <a:ext cx="2304485" cy="593056"/>
            <a:chOff x="0" y="0"/>
            <a:chExt cx="647053" cy="1665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7053" cy="166518"/>
            </a:xfrm>
            <a:custGeom>
              <a:avLst/>
              <a:gdLst/>
              <a:ahLst/>
              <a:cxnLst/>
              <a:rect r="r" b="b" t="t" l="l"/>
              <a:pathLst>
                <a:path h="166518" w="647053">
                  <a:moveTo>
                    <a:pt x="0" y="0"/>
                  </a:moveTo>
                  <a:lnTo>
                    <a:pt x="647053" y="0"/>
                  </a:lnTo>
                  <a:lnTo>
                    <a:pt x="647053" y="166518"/>
                  </a:lnTo>
                  <a:lnTo>
                    <a:pt x="0" y="166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647053" cy="195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629971" y="5955878"/>
            <a:ext cx="9549888" cy="139590"/>
            <a:chOff x="0" y="0"/>
            <a:chExt cx="2681418" cy="391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81418" cy="39194"/>
            </a:xfrm>
            <a:custGeom>
              <a:avLst/>
              <a:gdLst/>
              <a:ahLst/>
              <a:cxnLst/>
              <a:rect r="r" b="b" t="t" l="l"/>
              <a:pathLst>
                <a:path h="39194" w="2681418">
                  <a:moveTo>
                    <a:pt x="0" y="0"/>
                  </a:moveTo>
                  <a:lnTo>
                    <a:pt x="2681418" y="0"/>
                  </a:lnTo>
                  <a:lnTo>
                    <a:pt x="2681418" y="39194"/>
                  </a:lnTo>
                  <a:lnTo>
                    <a:pt x="0" y="39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681418" cy="67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57259" y="210727"/>
            <a:ext cx="6481207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ปรับแต่ง CSS (สีพื้นหลัง)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632115" y="121207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24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938376" y="1171262"/>
            <a:ext cx="3349624" cy="9115738"/>
          </a:xfrm>
          <a:custGeom>
            <a:avLst/>
            <a:gdLst/>
            <a:ahLst/>
            <a:cxnLst/>
            <a:rect r="r" b="b" t="t" l="l"/>
            <a:pathLst>
              <a:path h="9115738" w="3349624">
                <a:moveTo>
                  <a:pt x="0" y="0"/>
                </a:moveTo>
                <a:lnTo>
                  <a:pt x="3349624" y="0"/>
                </a:lnTo>
                <a:lnTo>
                  <a:pt x="3349624" y="9115738"/>
                </a:lnTo>
                <a:lnTo>
                  <a:pt x="0" y="911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276" t="-7701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537571" y="3910364"/>
            <a:ext cx="2430672" cy="2620923"/>
          </a:xfrm>
          <a:custGeom>
            <a:avLst/>
            <a:gdLst/>
            <a:ahLst/>
            <a:cxnLst/>
            <a:rect r="r" b="b" t="t" l="l"/>
            <a:pathLst>
              <a:path h="2620923" w="2430672">
                <a:moveTo>
                  <a:pt x="0" y="0"/>
                </a:moveTo>
                <a:lnTo>
                  <a:pt x="2430672" y="0"/>
                </a:lnTo>
                <a:lnTo>
                  <a:pt x="2430672" y="2620924"/>
                </a:lnTo>
                <a:lnTo>
                  <a:pt x="0" y="2620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3" t="-746" r="-1788" b="-211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954815" y="3022239"/>
            <a:ext cx="3236280" cy="926834"/>
            <a:chOff x="0" y="0"/>
            <a:chExt cx="908683" cy="2602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08683" cy="260236"/>
            </a:xfrm>
            <a:custGeom>
              <a:avLst/>
              <a:gdLst/>
              <a:ahLst/>
              <a:cxnLst/>
              <a:rect r="r" b="b" t="t" l="l"/>
              <a:pathLst>
                <a:path h="260236" w="908683">
                  <a:moveTo>
                    <a:pt x="0" y="0"/>
                  </a:moveTo>
                  <a:lnTo>
                    <a:pt x="908683" y="0"/>
                  </a:lnTo>
                  <a:lnTo>
                    <a:pt x="908683" y="260236"/>
                  </a:lnTo>
                  <a:lnTo>
                    <a:pt x="0" y="2602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908683" cy="288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71262"/>
            <a:ext cx="3401141" cy="9115738"/>
          </a:xfrm>
          <a:custGeom>
            <a:avLst/>
            <a:gdLst/>
            <a:ahLst/>
            <a:cxnLst/>
            <a:rect r="r" b="b" t="t" l="l"/>
            <a:pathLst>
              <a:path h="9115738" w="3401141">
                <a:moveTo>
                  <a:pt x="0" y="0"/>
                </a:moveTo>
                <a:lnTo>
                  <a:pt x="3401141" y="0"/>
                </a:lnTo>
                <a:lnTo>
                  <a:pt x="3401141" y="9115738"/>
                </a:lnTo>
                <a:lnTo>
                  <a:pt x="0" y="911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9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31321" y="2461101"/>
            <a:ext cx="423181" cy="448852"/>
            <a:chOff x="0" y="0"/>
            <a:chExt cx="110423" cy="117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423" cy="117121"/>
            </a:xfrm>
            <a:custGeom>
              <a:avLst/>
              <a:gdLst/>
              <a:ahLst/>
              <a:cxnLst/>
              <a:rect r="r" b="b" t="t" l="l"/>
              <a:pathLst>
                <a:path h="117121" w="110423">
                  <a:moveTo>
                    <a:pt x="0" y="0"/>
                  </a:moveTo>
                  <a:lnTo>
                    <a:pt x="110423" y="0"/>
                  </a:lnTo>
                  <a:lnTo>
                    <a:pt x="110423" y="117121"/>
                  </a:lnTo>
                  <a:lnTo>
                    <a:pt x="0" y="117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10423" cy="145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2833436" y="2702592"/>
            <a:ext cx="4574264" cy="4211533"/>
          </a:xfrm>
          <a:prstGeom prst="line">
            <a:avLst/>
          </a:prstGeom>
          <a:ln cap="flat" w="28575">
            <a:solidFill>
              <a:srgbClr val="E92E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04145" y="2294484"/>
            <a:ext cx="8747418" cy="113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224">
                <a:solidFill>
                  <a:srgbClr val="2169AC"/>
                </a:solidFill>
                <a:latin typeface="Helios Bold"/>
                <a:cs typeface="Helios Bold"/>
              </a:rPr>
              <a:t>เมื่อคลิ้ก Icon CSS หรือ Style ต่างๆ ระบบจะเรียกใช้ฟังชั่นของการปรับแต่งให้กับ Elements นั้น ๆ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407700" y="4111126"/>
            <a:ext cx="10540307" cy="5606000"/>
          </a:xfrm>
          <a:custGeom>
            <a:avLst/>
            <a:gdLst/>
            <a:ahLst/>
            <a:cxnLst/>
            <a:rect r="r" b="b" t="t" l="l"/>
            <a:pathLst>
              <a:path h="5606000" w="10540307">
                <a:moveTo>
                  <a:pt x="0" y="0"/>
                </a:moveTo>
                <a:lnTo>
                  <a:pt x="10540308" y="0"/>
                </a:lnTo>
                <a:lnTo>
                  <a:pt x="10540308" y="5605999"/>
                </a:lnTo>
                <a:lnTo>
                  <a:pt x="0" y="560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51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443337" y="196391"/>
            <a:ext cx="7483923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ผลลัพธ์หลังบ้านการปรับ CSS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71262"/>
            <a:ext cx="11019972" cy="9115738"/>
          </a:xfrm>
          <a:custGeom>
            <a:avLst/>
            <a:gdLst/>
            <a:ahLst/>
            <a:cxnLst/>
            <a:rect r="r" b="b" t="t" l="l"/>
            <a:pathLst>
              <a:path h="9115738" w="11019972">
                <a:moveTo>
                  <a:pt x="0" y="0"/>
                </a:moveTo>
                <a:lnTo>
                  <a:pt x="11019972" y="0"/>
                </a:lnTo>
                <a:lnTo>
                  <a:pt x="11019972" y="9115738"/>
                </a:lnTo>
                <a:lnTo>
                  <a:pt x="0" y="911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9" r="0" b="-18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06944" y="7158162"/>
            <a:ext cx="1984789" cy="525096"/>
            <a:chOff x="0" y="0"/>
            <a:chExt cx="576823" cy="1526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823" cy="152604"/>
            </a:xfrm>
            <a:custGeom>
              <a:avLst/>
              <a:gdLst/>
              <a:ahLst/>
              <a:cxnLst/>
              <a:rect r="r" b="b" t="t" l="l"/>
              <a:pathLst>
                <a:path h="152604" w="576823">
                  <a:moveTo>
                    <a:pt x="0" y="0"/>
                  </a:moveTo>
                  <a:lnTo>
                    <a:pt x="576823" y="0"/>
                  </a:lnTo>
                  <a:lnTo>
                    <a:pt x="576823" y="152604"/>
                  </a:lnTo>
                  <a:lnTo>
                    <a:pt x="0" y="1526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76823" cy="181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03011" y="6879376"/>
            <a:ext cx="3890897" cy="102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3"/>
              </a:lnSpc>
            </a:pPr>
            <a:r>
              <a:rPr lang="en-US" sz="2895">
                <a:solidFill>
                  <a:srgbClr val="2169AC"/>
                </a:solidFill>
                <a:latin typeface="Helios Bold"/>
                <a:cs typeface="Helios Bold"/>
              </a:rPr>
              <a:t>Style ที่ระบบเพิ่มเข้าไป</a:t>
            </a:r>
          </a:p>
          <a:p>
            <a:pPr algn="ctr">
              <a:lnSpc>
                <a:spcPts val="4053"/>
              </a:lnSpc>
            </a:pPr>
            <a:r>
              <a:rPr lang="en-US" sz="2895">
                <a:solidFill>
                  <a:srgbClr val="2169AC"/>
                </a:solidFill>
                <a:latin typeface="Helios Bold"/>
                <a:cs typeface="Helios Bold"/>
              </a:rPr>
              <a:t>ใน Element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8791733" y="7420710"/>
            <a:ext cx="3411278" cy="0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443337" y="196391"/>
            <a:ext cx="7483923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ผลลัพธ์หลังบ้านการปรับ CSS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56987"/>
            <a:ext cx="18288000" cy="8986756"/>
          </a:xfrm>
          <a:custGeom>
            <a:avLst/>
            <a:gdLst/>
            <a:ahLst/>
            <a:cxnLst/>
            <a:rect r="r" b="b" t="t" l="l"/>
            <a:pathLst>
              <a:path h="8986756" w="18288000">
                <a:moveTo>
                  <a:pt x="0" y="0"/>
                </a:moveTo>
                <a:lnTo>
                  <a:pt x="18288000" y="0"/>
                </a:lnTo>
                <a:lnTo>
                  <a:pt x="18288000" y="8986755"/>
                </a:lnTo>
                <a:lnTo>
                  <a:pt x="0" y="8986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8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145291" y="210727"/>
            <a:ext cx="3905142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</a:rPr>
              <a:t>Build in Editor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2169AC"/>
                </a:solidFill>
                <a:latin typeface="Barlow Bold"/>
              </a:rPr>
              <a:t>20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75245" y="3409786"/>
            <a:ext cx="8212755" cy="5209847"/>
          </a:xfrm>
          <a:custGeom>
            <a:avLst/>
            <a:gdLst/>
            <a:ahLst/>
            <a:cxnLst/>
            <a:rect r="r" b="b" t="t" l="l"/>
            <a:pathLst>
              <a:path h="5209847" w="8212755">
                <a:moveTo>
                  <a:pt x="0" y="0"/>
                </a:moveTo>
                <a:lnTo>
                  <a:pt x="8212755" y="0"/>
                </a:lnTo>
                <a:lnTo>
                  <a:pt x="8212755" y="5209848"/>
                </a:lnTo>
                <a:lnTo>
                  <a:pt x="0" y="5209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62" t="-34613" r="-35973" b="-5559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9097862" y="7091234"/>
            <a:ext cx="1692329" cy="38601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6005" y="2606116"/>
            <a:ext cx="9638103" cy="6013517"/>
          </a:xfrm>
          <a:custGeom>
            <a:avLst/>
            <a:gdLst/>
            <a:ahLst/>
            <a:cxnLst/>
            <a:rect r="r" b="b" t="t" l="l"/>
            <a:pathLst>
              <a:path h="6013517" w="9638103">
                <a:moveTo>
                  <a:pt x="0" y="0"/>
                </a:moveTo>
                <a:lnTo>
                  <a:pt x="9638102" y="0"/>
                </a:lnTo>
                <a:lnTo>
                  <a:pt x="9638102" y="6013518"/>
                </a:lnTo>
                <a:lnTo>
                  <a:pt x="0" y="601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790191" y="6947037"/>
            <a:ext cx="2316456" cy="365596"/>
            <a:chOff x="0" y="0"/>
            <a:chExt cx="721970" cy="1139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1970" cy="113945"/>
            </a:xfrm>
            <a:custGeom>
              <a:avLst/>
              <a:gdLst/>
              <a:ahLst/>
              <a:cxnLst/>
              <a:rect r="r" b="b" t="t" l="l"/>
              <a:pathLst>
                <a:path h="113945" w="721970">
                  <a:moveTo>
                    <a:pt x="0" y="0"/>
                  </a:moveTo>
                  <a:lnTo>
                    <a:pt x="721970" y="0"/>
                  </a:lnTo>
                  <a:lnTo>
                    <a:pt x="721970" y="113945"/>
                  </a:lnTo>
                  <a:lnTo>
                    <a:pt x="0" y="1139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721970" cy="142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10544" y="6956562"/>
            <a:ext cx="1087318" cy="269343"/>
            <a:chOff x="0" y="0"/>
            <a:chExt cx="286372" cy="709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372" cy="70938"/>
            </a:xfrm>
            <a:custGeom>
              <a:avLst/>
              <a:gdLst/>
              <a:ahLst/>
              <a:cxnLst/>
              <a:rect r="r" b="b" t="t" l="l"/>
              <a:pathLst>
                <a:path h="70938" w="286372">
                  <a:moveTo>
                    <a:pt x="0" y="0"/>
                  </a:moveTo>
                  <a:lnTo>
                    <a:pt x="286372" y="0"/>
                  </a:lnTo>
                  <a:lnTo>
                    <a:pt x="286372" y="70938"/>
                  </a:lnTo>
                  <a:lnTo>
                    <a:pt x="0" y="70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86372" cy="118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78727" y="210727"/>
            <a:ext cx="4930546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cs typeface="Barlow Bold"/>
              </a:rPr>
              <a:t>การทำงานหลังบ้าน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27013" y="8817737"/>
            <a:ext cx="3243592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15"/>
              </a:lnSpc>
            </a:pPr>
            <a:r>
              <a:rPr lang="en-US" sz="2799">
                <a:solidFill>
                  <a:srgbClr val="2169AC"/>
                </a:solidFill>
                <a:latin typeface="Barlow Bold"/>
              </a:rPr>
              <a:t>Build in HTML Editor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38639" y="8817737"/>
            <a:ext cx="1705486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15"/>
              </a:lnSpc>
            </a:pPr>
            <a:r>
              <a:rPr lang="en-US" sz="2799">
                <a:solidFill>
                  <a:srgbClr val="2169AC"/>
                </a:solidFill>
                <a:latin typeface="Barlow Bold"/>
                <a:cs typeface="Barlow Bold"/>
              </a:rPr>
              <a:t>ไฟล์ HTML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87082" y="1717433"/>
            <a:ext cx="11484013" cy="7540867"/>
          </a:xfrm>
          <a:custGeom>
            <a:avLst/>
            <a:gdLst/>
            <a:ahLst/>
            <a:cxnLst/>
            <a:rect r="r" b="b" t="t" l="l"/>
            <a:pathLst>
              <a:path h="7540867" w="11484013">
                <a:moveTo>
                  <a:pt x="0" y="0"/>
                </a:moveTo>
                <a:lnTo>
                  <a:pt x="11484014" y="0"/>
                </a:lnTo>
                <a:lnTo>
                  <a:pt x="11484014" y="7540867"/>
                </a:lnTo>
                <a:lnTo>
                  <a:pt x="0" y="754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12" t="-24096" r="-262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58389" y="210727"/>
            <a:ext cx="6971222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ผลลัพธ์การใช้ HTML Editor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14313" y="3524603"/>
            <a:ext cx="2015570" cy="3677165"/>
          </a:xfrm>
          <a:custGeom>
            <a:avLst/>
            <a:gdLst/>
            <a:ahLst/>
            <a:cxnLst/>
            <a:rect r="r" b="b" t="t" l="l"/>
            <a:pathLst>
              <a:path h="3677165" w="2015570">
                <a:moveTo>
                  <a:pt x="0" y="0"/>
                </a:moveTo>
                <a:lnTo>
                  <a:pt x="2015569" y="0"/>
                </a:lnTo>
                <a:lnTo>
                  <a:pt x="2015569" y="3677165"/>
                </a:lnTo>
                <a:lnTo>
                  <a:pt x="0" y="3677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210" t="-142013" r="-51386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2408" y="3596410"/>
            <a:ext cx="2105771" cy="3605358"/>
          </a:xfrm>
          <a:custGeom>
            <a:avLst/>
            <a:gdLst/>
            <a:ahLst/>
            <a:cxnLst/>
            <a:rect r="r" b="b" t="t" l="l"/>
            <a:pathLst>
              <a:path h="3605358" w="2105771">
                <a:moveTo>
                  <a:pt x="0" y="0"/>
                </a:moveTo>
                <a:lnTo>
                  <a:pt x="2105772" y="0"/>
                </a:lnTo>
                <a:lnTo>
                  <a:pt x="2105772" y="3605358"/>
                </a:lnTo>
                <a:lnTo>
                  <a:pt x="0" y="360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573" t="-133432" r="-50895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5670" y="7346437"/>
            <a:ext cx="1759249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cs typeface="Helios Bold"/>
              </a:rPr>
              <a:t>ก่อนเปลี่ยน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42473" y="7346437"/>
            <a:ext cx="1759249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cs typeface="Helios Bold"/>
              </a:rPr>
              <a:t>หลังเปลี่ยน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2879339" y="5125318"/>
            <a:ext cx="88559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5208" y="2280941"/>
            <a:ext cx="10797583" cy="5220949"/>
          </a:xfrm>
          <a:custGeom>
            <a:avLst/>
            <a:gdLst/>
            <a:ahLst/>
            <a:cxnLst/>
            <a:rect r="r" b="b" t="t" l="l"/>
            <a:pathLst>
              <a:path h="5220949" w="10797583">
                <a:moveTo>
                  <a:pt x="0" y="0"/>
                </a:moveTo>
                <a:lnTo>
                  <a:pt x="10797584" y="0"/>
                </a:lnTo>
                <a:lnTo>
                  <a:pt x="10797584" y="5220949"/>
                </a:lnTo>
                <a:lnTo>
                  <a:pt x="0" y="5220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3805" y="7997190"/>
            <a:ext cx="12340390" cy="62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2169AC"/>
                </a:solidFill>
                <a:latin typeface="Barlow"/>
                <a:cs typeface="Barlow"/>
              </a:rPr>
              <a:t>เพิ่มความสะดวกในการเชื่อมต่อ API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745208" y="2280941"/>
            <a:ext cx="10797583" cy="5314098"/>
          </a:xfrm>
          <a:custGeom>
            <a:avLst/>
            <a:gdLst/>
            <a:ahLst/>
            <a:cxnLst/>
            <a:rect r="r" b="b" t="t" l="l"/>
            <a:pathLst>
              <a:path h="5314098" w="10797583">
                <a:moveTo>
                  <a:pt x="0" y="0"/>
                </a:moveTo>
                <a:lnTo>
                  <a:pt x="10797584" y="0"/>
                </a:lnTo>
                <a:lnTo>
                  <a:pt x="10797584" y="5314098"/>
                </a:lnTo>
                <a:lnTo>
                  <a:pt x="0" y="5314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62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6386817" y="1401572"/>
            <a:ext cx="5514366" cy="0"/>
          </a:xfrm>
          <a:prstGeom prst="line">
            <a:avLst/>
          </a:prstGeom>
          <a:ln cap="flat" w="47625">
            <a:solidFill>
              <a:srgbClr val="365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313483" y="374840"/>
            <a:ext cx="11661033" cy="78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00">
                <a:solidFill>
                  <a:srgbClr val="365B6D"/>
                </a:solidFill>
                <a:latin typeface="Barlow Bold"/>
                <a:cs typeface="Barlow Bold"/>
              </a:rPr>
              <a:t>Front-end Builder คืออะไร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6464" y="1402805"/>
            <a:ext cx="16022836" cy="8616132"/>
          </a:xfrm>
          <a:custGeom>
            <a:avLst/>
            <a:gdLst/>
            <a:ahLst/>
            <a:cxnLst/>
            <a:rect r="r" b="b" t="t" l="l"/>
            <a:pathLst>
              <a:path h="8616132" w="16022836">
                <a:moveTo>
                  <a:pt x="0" y="0"/>
                </a:moveTo>
                <a:lnTo>
                  <a:pt x="16022836" y="0"/>
                </a:lnTo>
                <a:lnTo>
                  <a:pt x="16022836" y="8616132"/>
                </a:lnTo>
                <a:lnTo>
                  <a:pt x="0" y="861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19852" y="210727"/>
            <a:ext cx="11256060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ผลลัพธ์ที่ต้องการหลังเชื่อมต่อ API (onLoad)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03540" y="11168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36767" y="210727"/>
            <a:ext cx="5814466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เชื่อมต่อ API (onLoad)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94015" y="135543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31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9174" y="3850649"/>
            <a:ext cx="1560677" cy="1560677"/>
          </a:xfrm>
          <a:custGeom>
            <a:avLst/>
            <a:gdLst/>
            <a:ahLst/>
            <a:cxnLst/>
            <a:rect r="r" b="b" t="t" l="l"/>
            <a:pathLst>
              <a:path h="1560677" w="1560677">
                <a:moveTo>
                  <a:pt x="0" y="0"/>
                </a:moveTo>
                <a:lnTo>
                  <a:pt x="1560677" y="0"/>
                </a:lnTo>
                <a:lnTo>
                  <a:pt x="1560677" y="1560677"/>
                </a:lnTo>
                <a:lnTo>
                  <a:pt x="0" y="1560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3173598" y="4170413"/>
            <a:ext cx="39738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930627" y="3671234"/>
            <a:ext cx="2106456" cy="2106456"/>
          </a:xfrm>
          <a:custGeom>
            <a:avLst/>
            <a:gdLst/>
            <a:ahLst/>
            <a:cxnLst/>
            <a:rect r="r" b="b" t="t" l="l"/>
            <a:pathLst>
              <a:path h="2106456" w="2106456">
                <a:moveTo>
                  <a:pt x="0" y="0"/>
                </a:moveTo>
                <a:lnTo>
                  <a:pt x="2106456" y="0"/>
                </a:lnTo>
                <a:lnTo>
                  <a:pt x="2106456" y="2106456"/>
                </a:lnTo>
                <a:lnTo>
                  <a:pt x="0" y="2106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31219" y="3671234"/>
            <a:ext cx="1957607" cy="1957607"/>
          </a:xfrm>
          <a:custGeom>
            <a:avLst/>
            <a:gdLst/>
            <a:ahLst/>
            <a:cxnLst/>
            <a:rect r="r" b="b" t="t" l="l"/>
            <a:pathLst>
              <a:path h="1957607" w="1957607">
                <a:moveTo>
                  <a:pt x="0" y="0"/>
                </a:moveTo>
                <a:lnTo>
                  <a:pt x="1957607" y="0"/>
                </a:lnTo>
                <a:lnTo>
                  <a:pt x="1957607" y="1957607"/>
                </a:lnTo>
                <a:lnTo>
                  <a:pt x="0" y="1957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10586517" y="4151363"/>
            <a:ext cx="39738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3173598" y="5000903"/>
            <a:ext cx="39738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0586517" y="4981853"/>
            <a:ext cx="39738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4368756" y="4996036"/>
            <a:ext cx="16134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Helios Bold"/>
              </a:rPr>
              <a:t>Respone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68756" y="3614429"/>
            <a:ext cx="16134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Helios Bold"/>
              </a:rPr>
              <a:t>Request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63335" y="5541470"/>
            <a:ext cx="134878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Helios Bold"/>
              </a:rPr>
              <a:t>onLoad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54166" y="3614084"/>
            <a:ext cx="296349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Helios Bold"/>
              </a:rPr>
              <a:t>HTTP Request GET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68403" y="4996036"/>
            <a:ext cx="233501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Helios Bold"/>
              </a:rPr>
              <a:t>Respone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20235" y="5411326"/>
            <a:ext cx="3740158" cy="2527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1"/>
              </a:lnSpc>
            </a:pPr>
            <a:r>
              <a:rPr lang="en-US" sz="1808">
                <a:solidFill>
                  <a:srgbClr val="545454"/>
                </a:solidFill>
                <a:latin typeface="Helios Bold"/>
              </a:rPr>
              <a:t>200 OK</a:t>
            </a:r>
          </a:p>
          <a:p>
            <a:pPr>
              <a:lnSpc>
                <a:spcPts val="2531"/>
              </a:lnSpc>
            </a:pPr>
            <a:r>
              <a:rPr lang="en-US" sz="1808">
                <a:solidFill>
                  <a:srgbClr val="545454"/>
                </a:solidFill>
                <a:latin typeface="Helios Bold"/>
              </a:rPr>
              <a:t>Content type: application/json</a:t>
            </a:r>
          </a:p>
          <a:p>
            <a:pPr>
              <a:lnSpc>
                <a:spcPts val="2531"/>
              </a:lnSpc>
            </a:pPr>
            <a:r>
              <a:rPr lang="en-US" sz="1808">
                <a:solidFill>
                  <a:srgbClr val="545454"/>
                </a:solidFill>
                <a:latin typeface="Helios Bold"/>
              </a:rPr>
              <a:t>{</a:t>
            </a:r>
          </a:p>
          <a:p>
            <a:pPr>
              <a:lnSpc>
                <a:spcPts val="2531"/>
              </a:lnSpc>
            </a:pPr>
            <a:r>
              <a:rPr lang="en-US" sz="1808">
                <a:solidFill>
                  <a:srgbClr val="545454"/>
                </a:solidFill>
                <a:latin typeface="Helios Bold"/>
              </a:rPr>
              <a:t>    “id”: 1,</a:t>
            </a:r>
          </a:p>
          <a:p>
            <a:pPr>
              <a:lnSpc>
                <a:spcPts val="2531"/>
              </a:lnSpc>
            </a:pPr>
            <a:r>
              <a:rPr lang="en-US" sz="1808">
                <a:solidFill>
                  <a:srgbClr val="545454"/>
                </a:solidFill>
                <a:latin typeface="Helios Bold"/>
              </a:rPr>
              <a:t>    “name”: “Book1”,</a:t>
            </a:r>
          </a:p>
          <a:p>
            <a:pPr>
              <a:lnSpc>
                <a:spcPts val="2531"/>
              </a:lnSpc>
            </a:pPr>
            <a:r>
              <a:rPr lang="en-US" sz="1808">
                <a:solidFill>
                  <a:srgbClr val="545454"/>
                </a:solidFill>
                <a:latin typeface="Helios Bold"/>
              </a:rPr>
              <a:t>    “price”: 7.99</a:t>
            </a:r>
          </a:p>
          <a:p>
            <a:pPr>
              <a:lnSpc>
                <a:spcPts val="2531"/>
              </a:lnSpc>
            </a:pPr>
            <a:r>
              <a:rPr lang="en-US" sz="1808">
                <a:solidFill>
                  <a:srgbClr val="545454"/>
                </a:solidFill>
                <a:latin typeface="Helios Bold"/>
              </a:rPr>
              <a:t>}</a:t>
            </a:r>
          </a:p>
          <a:p>
            <a:pPr>
              <a:lnSpc>
                <a:spcPts val="2531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848220" y="8691880"/>
            <a:ext cx="1049928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45454"/>
                </a:solidFill>
                <a:cs typeface="Helios Bold"/>
              </a:rPr>
              <a:t>ใช้เหตุการณ์นี้เพื่อทำงานต่าง ๆ หลังจากที่เว็บได้โหลดขึ้นมาแล้ว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286446"/>
            <a:ext cx="18288000" cy="9000554"/>
          </a:xfrm>
          <a:custGeom>
            <a:avLst/>
            <a:gdLst/>
            <a:ahLst/>
            <a:cxnLst/>
            <a:rect r="r" b="b" t="t" l="l"/>
            <a:pathLst>
              <a:path h="9000554" w="18288000">
                <a:moveTo>
                  <a:pt x="0" y="0"/>
                </a:moveTo>
                <a:lnTo>
                  <a:pt x="18288000" y="0"/>
                </a:lnTo>
                <a:lnTo>
                  <a:pt x="18288000" y="9000554"/>
                </a:lnTo>
                <a:lnTo>
                  <a:pt x="0" y="90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62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243860" y="2852173"/>
            <a:ext cx="3044140" cy="1002336"/>
            <a:chOff x="0" y="0"/>
            <a:chExt cx="948767" cy="3123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8767" cy="312398"/>
            </a:xfrm>
            <a:custGeom>
              <a:avLst/>
              <a:gdLst/>
              <a:ahLst/>
              <a:cxnLst/>
              <a:rect r="r" b="b" t="t" l="l"/>
              <a:pathLst>
                <a:path h="312398" w="948767">
                  <a:moveTo>
                    <a:pt x="0" y="0"/>
                  </a:moveTo>
                  <a:lnTo>
                    <a:pt x="948767" y="0"/>
                  </a:lnTo>
                  <a:lnTo>
                    <a:pt x="948767" y="312398"/>
                  </a:lnTo>
                  <a:lnTo>
                    <a:pt x="0" y="312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48767" cy="34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2957417" y="3854508"/>
            <a:ext cx="3808513" cy="2762943"/>
          </a:xfrm>
          <a:prstGeom prst="line">
            <a:avLst/>
          </a:prstGeom>
          <a:ln cap="flat" w="57150">
            <a:solidFill>
              <a:srgbClr val="E92E2E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235627" y="210727"/>
            <a:ext cx="5816747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เชื่อมต่อ API (onLoad)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94015" y="135543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9701" y="2942259"/>
            <a:ext cx="7689355" cy="5719788"/>
          </a:xfrm>
          <a:custGeom>
            <a:avLst/>
            <a:gdLst/>
            <a:ahLst/>
            <a:cxnLst/>
            <a:rect r="r" b="b" t="t" l="l"/>
            <a:pathLst>
              <a:path h="5719788" w="7689355">
                <a:moveTo>
                  <a:pt x="0" y="0"/>
                </a:moveTo>
                <a:lnTo>
                  <a:pt x="7689355" y="0"/>
                </a:lnTo>
                <a:lnTo>
                  <a:pt x="7689355" y="5719787"/>
                </a:lnTo>
                <a:lnTo>
                  <a:pt x="0" y="5719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3" t="-4147" r="-4884" b="-41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10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235627" y="210727"/>
            <a:ext cx="5816747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เชื่อมต่อ API (onLoad)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94015" y="135543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286446"/>
            <a:ext cx="18288000" cy="9000554"/>
          </a:xfrm>
          <a:custGeom>
            <a:avLst/>
            <a:gdLst/>
            <a:ahLst/>
            <a:cxnLst/>
            <a:rect r="r" b="b" t="t" l="l"/>
            <a:pathLst>
              <a:path h="9000554" w="18288000">
                <a:moveTo>
                  <a:pt x="0" y="0"/>
                </a:moveTo>
                <a:lnTo>
                  <a:pt x="18288000" y="0"/>
                </a:lnTo>
                <a:lnTo>
                  <a:pt x="18288000" y="9000554"/>
                </a:lnTo>
                <a:lnTo>
                  <a:pt x="0" y="90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00" t="-8495" r="-10883" b="-315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15251" y="268319"/>
            <a:ext cx="4857498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cs typeface="Barlow Bold"/>
              </a:rPr>
              <a:t>การทำงานหลังบ้าน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286446"/>
            <a:ext cx="18310376" cy="9000554"/>
          </a:xfrm>
          <a:custGeom>
            <a:avLst/>
            <a:gdLst/>
            <a:ahLst/>
            <a:cxnLst/>
            <a:rect r="r" b="b" t="t" l="l"/>
            <a:pathLst>
              <a:path h="9000554" w="18310376">
                <a:moveTo>
                  <a:pt x="0" y="0"/>
                </a:moveTo>
                <a:lnTo>
                  <a:pt x="18310376" y="0"/>
                </a:lnTo>
                <a:lnTo>
                  <a:pt x="18310376" y="9000554"/>
                </a:lnTo>
                <a:lnTo>
                  <a:pt x="0" y="90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95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9863" y="268319"/>
            <a:ext cx="5188273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ผลลัพธ์ API onLoad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286446"/>
            <a:ext cx="18248408" cy="9000554"/>
          </a:xfrm>
          <a:custGeom>
            <a:avLst/>
            <a:gdLst/>
            <a:ahLst/>
            <a:cxnLst/>
            <a:rect r="r" b="b" t="t" l="l"/>
            <a:pathLst>
              <a:path h="9000554" w="18248408">
                <a:moveTo>
                  <a:pt x="0" y="0"/>
                </a:moveTo>
                <a:lnTo>
                  <a:pt x="18248408" y="0"/>
                </a:lnTo>
                <a:lnTo>
                  <a:pt x="18248408" y="9000554"/>
                </a:lnTo>
                <a:lnTo>
                  <a:pt x="0" y="90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25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6664" y="288417"/>
            <a:ext cx="11314672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ผลลัพธ์ที่ต้องการหลังเชื่อมต่อ API (onLoad)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2958" y="3653074"/>
            <a:ext cx="3765708" cy="5081235"/>
          </a:xfrm>
          <a:custGeom>
            <a:avLst/>
            <a:gdLst/>
            <a:ahLst/>
            <a:cxnLst/>
            <a:rect r="r" b="b" t="t" l="l"/>
            <a:pathLst>
              <a:path h="5081235" w="3765708">
                <a:moveTo>
                  <a:pt x="0" y="0"/>
                </a:moveTo>
                <a:lnTo>
                  <a:pt x="3765707" y="0"/>
                </a:lnTo>
                <a:lnTo>
                  <a:pt x="3765707" y="5081235"/>
                </a:lnTo>
                <a:lnTo>
                  <a:pt x="0" y="5081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328" t="-115940" r="-286136" b="-90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17968" y="3129082"/>
            <a:ext cx="12440338" cy="6129218"/>
          </a:xfrm>
          <a:custGeom>
            <a:avLst/>
            <a:gdLst/>
            <a:ahLst/>
            <a:cxnLst/>
            <a:rect r="r" b="b" t="t" l="l"/>
            <a:pathLst>
              <a:path h="6129218" w="12440338">
                <a:moveTo>
                  <a:pt x="0" y="0"/>
                </a:moveTo>
                <a:lnTo>
                  <a:pt x="12440338" y="0"/>
                </a:lnTo>
                <a:lnTo>
                  <a:pt x="12440338" y="6129218"/>
                </a:lnTo>
                <a:lnTo>
                  <a:pt x="0" y="6129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4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30992" y="252525"/>
            <a:ext cx="11426015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ผลลัพธ์ที่ต้องการหลังเชื่อมต่อ API (onLoad)</a:t>
            </a:r>
          </a:p>
        </p:txBody>
      </p:sp>
      <p:sp>
        <p:nvSpPr>
          <p:cNvPr name="AutoShape 8" id="8"/>
          <p:cNvSpPr/>
          <p:nvPr/>
        </p:nvSpPr>
        <p:spPr>
          <a:xfrm>
            <a:off x="2902322" y="8177710"/>
            <a:ext cx="2615645" cy="0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286446"/>
            <a:ext cx="18288000" cy="9000554"/>
          </a:xfrm>
          <a:custGeom>
            <a:avLst/>
            <a:gdLst/>
            <a:ahLst/>
            <a:cxnLst/>
            <a:rect r="r" b="b" t="t" l="l"/>
            <a:pathLst>
              <a:path h="9000554" w="18288000">
                <a:moveTo>
                  <a:pt x="0" y="0"/>
                </a:moveTo>
                <a:lnTo>
                  <a:pt x="18288000" y="0"/>
                </a:lnTo>
                <a:lnTo>
                  <a:pt x="18288000" y="9000554"/>
                </a:lnTo>
                <a:lnTo>
                  <a:pt x="0" y="90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62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243860" y="2852173"/>
            <a:ext cx="3044140" cy="1002336"/>
            <a:chOff x="0" y="0"/>
            <a:chExt cx="948767" cy="3123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8767" cy="312398"/>
            </a:xfrm>
            <a:custGeom>
              <a:avLst/>
              <a:gdLst/>
              <a:ahLst/>
              <a:cxnLst/>
              <a:rect r="r" b="b" t="t" l="l"/>
              <a:pathLst>
                <a:path h="312398" w="948767">
                  <a:moveTo>
                    <a:pt x="0" y="0"/>
                  </a:moveTo>
                  <a:lnTo>
                    <a:pt x="948767" y="0"/>
                  </a:lnTo>
                  <a:lnTo>
                    <a:pt x="948767" y="312398"/>
                  </a:lnTo>
                  <a:lnTo>
                    <a:pt x="0" y="312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48767" cy="34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2957417" y="3854508"/>
            <a:ext cx="3808513" cy="2762943"/>
          </a:xfrm>
          <a:prstGeom prst="line">
            <a:avLst/>
          </a:prstGeom>
          <a:ln cap="flat" w="57150">
            <a:solidFill>
              <a:srgbClr val="E92E2E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235627" y="268319"/>
            <a:ext cx="5816747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เชื่อมต่อ API (onLoad)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338593" y="2988483"/>
            <a:ext cx="7618824" cy="6231717"/>
          </a:xfrm>
          <a:custGeom>
            <a:avLst/>
            <a:gdLst/>
            <a:ahLst/>
            <a:cxnLst/>
            <a:rect r="r" b="b" t="t" l="l"/>
            <a:pathLst>
              <a:path h="6231717" w="7618824">
                <a:moveTo>
                  <a:pt x="0" y="0"/>
                </a:moveTo>
                <a:lnTo>
                  <a:pt x="7618824" y="0"/>
                </a:lnTo>
                <a:lnTo>
                  <a:pt x="7618824" y="6231717"/>
                </a:lnTo>
                <a:lnTo>
                  <a:pt x="0" y="6231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80" t="-8756" r="-10209" b="-1397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53351" y="2987150"/>
            <a:ext cx="7622999" cy="5618472"/>
          </a:xfrm>
          <a:custGeom>
            <a:avLst/>
            <a:gdLst/>
            <a:ahLst/>
            <a:cxnLst/>
            <a:rect r="r" b="b" t="t" l="l"/>
            <a:pathLst>
              <a:path h="5618472" w="7622999">
                <a:moveTo>
                  <a:pt x="0" y="0"/>
                </a:moveTo>
                <a:lnTo>
                  <a:pt x="7622999" y="0"/>
                </a:lnTo>
                <a:lnTo>
                  <a:pt x="7622999" y="5618473"/>
                </a:lnTo>
                <a:lnTo>
                  <a:pt x="0" y="5618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226" t="-45321" r="-69972" b="-2992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09367" y="268319"/>
            <a:ext cx="5091643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</a:rPr>
              <a:t>Mapping Sub-Page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73805" y="7997190"/>
            <a:ext cx="12340390" cy="62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2169AC"/>
                </a:solidFill>
                <a:latin typeface="Barlow"/>
                <a:cs typeface="Barlow"/>
              </a:rPr>
              <a:t>ทำให้เห็นภาพของผลลัพธ์ API นั้นได้ง่ายมากขึ้น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745208" y="2277827"/>
            <a:ext cx="10797583" cy="5317035"/>
          </a:xfrm>
          <a:custGeom>
            <a:avLst/>
            <a:gdLst/>
            <a:ahLst/>
            <a:cxnLst/>
            <a:rect r="r" b="b" t="t" l="l"/>
            <a:pathLst>
              <a:path h="5317035" w="10797583">
                <a:moveTo>
                  <a:pt x="0" y="0"/>
                </a:moveTo>
                <a:lnTo>
                  <a:pt x="10797584" y="0"/>
                </a:lnTo>
                <a:lnTo>
                  <a:pt x="10797584" y="5317035"/>
                </a:lnTo>
                <a:lnTo>
                  <a:pt x="0" y="5317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6386817" y="1401572"/>
            <a:ext cx="5514366" cy="0"/>
          </a:xfrm>
          <a:prstGeom prst="line">
            <a:avLst/>
          </a:prstGeom>
          <a:ln cap="flat" w="47625">
            <a:solidFill>
              <a:srgbClr val="365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313483" y="374840"/>
            <a:ext cx="11661033" cy="78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00">
                <a:solidFill>
                  <a:srgbClr val="365B6D"/>
                </a:solidFill>
                <a:latin typeface="Barlow Bold"/>
                <a:cs typeface="Barlow Bold"/>
              </a:rPr>
              <a:t>Front-end Builder คืออะไร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2958" y="3653074"/>
            <a:ext cx="3765708" cy="5081235"/>
          </a:xfrm>
          <a:custGeom>
            <a:avLst/>
            <a:gdLst/>
            <a:ahLst/>
            <a:cxnLst/>
            <a:rect r="r" b="b" t="t" l="l"/>
            <a:pathLst>
              <a:path h="5081235" w="3765708">
                <a:moveTo>
                  <a:pt x="0" y="0"/>
                </a:moveTo>
                <a:lnTo>
                  <a:pt x="3765707" y="0"/>
                </a:lnTo>
                <a:lnTo>
                  <a:pt x="3765707" y="5081235"/>
                </a:lnTo>
                <a:lnTo>
                  <a:pt x="0" y="5081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328" t="-115940" r="-286136" b="-90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17968" y="3129082"/>
            <a:ext cx="12440338" cy="6129218"/>
          </a:xfrm>
          <a:custGeom>
            <a:avLst/>
            <a:gdLst/>
            <a:ahLst/>
            <a:cxnLst/>
            <a:rect r="r" b="b" t="t" l="l"/>
            <a:pathLst>
              <a:path h="6129218" w="12440338">
                <a:moveTo>
                  <a:pt x="0" y="0"/>
                </a:moveTo>
                <a:lnTo>
                  <a:pt x="12440338" y="0"/>
                </a:lnTo>
                <a:lnTo>
                  <a:pt x="12440338" y="6129218"/>
                </a:lnTo>
                <a:lnTo>
                  <a:pt x="0" y="6129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4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49863" y="268319"/>
            <a:ext cx="5188273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ผลลัพธ์ API onLoad</a:t>
            </a:r>
          </a:p>
        </p:txBody>
      </p:sp>
      <p:sp>
        <p:nvSpPr>
          <p:cNvPr name="AutoShape 8" id="8"/>
          <p:cNvSpPr/>
          <p:nvPr/>
        </p:nvSpPr>
        <p:spPr>
          <a:xfrm>
            <a:off x="2902322" y="8177710"/>
            <a:ext cx="2615645" cy="0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11959" y="210727"/>
            <a:ext cx="5864082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เชื่อมต่อ API (onClick)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94015" y="135543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21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9174" y="3816253"/>
            <a:ext cx="1560677" cy="1560677"/>
          </a:xfrm>
          <a:custGeom>
            <a:avLst/>
            <a:gdLst/>
            <a:ahLst/>
            <a:cxnLst/>
            <a:rect r="r" b="b" t="t" l="l"/>
            <a:pathLst>
              <a:path h="1560677" w="1560677">
                <a:moveTo>
                  <a:pt x="0" y="0"/>
                </a:moveTo>
                <a:lnTo>
                  <a:pt x="1560677" y="0"/>
                </a:lnTo>
                <a:lnTo>
                  <a:pt x="1560677" y="1560676"/>
                </a:lnTo>
                <a:lnTo>
                  <a:pt x="0" y="1560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3173598" y="4136017"/>
            <a:ext cx="39738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034150" y="3636837"/>
            <a:ext cx="2106456" cy="2106456"/>
          </a:xfrm>
          <a:custGeom>
            <a:avLst/>
            <a:gdLst/>
            <a:ahLst/>
            <a:cxnLst/>
            <a:rect r="r" b="b" t="t" l="l"/>
            <a:pathLst>
              <a:path h="2106456" w="2106456">
                <a:moveTo>
                  <a:pt x="0" y="0"/>
                </a:moveTo>
                <a:lnTo>
                  <a:pt x="2106456" y="0"/>
                </a:lnTo>
                <a:lnTo>
                  <a:pt x="2106456" y="2106456"/>
                </a:lnTo>
                <a:lnTo>
                  <a:pt x="0" y="2106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31219" y="3636837"/>
            <a:ext cx="1957607" cy="1957607"/>
          </a:xfrm>
          <a:custGeom>
            <a:avLst/>
            <a:gdLst/>
            <a:ahLst/>
            <a:cxnLst/>
            <a:rect r="r" b="b" t="t" l="l"/>
            <a:pathLst>
              <a:path h="1957607" w="1957607">
                <a:moveTo>
                  <a:pt x="0" y="0"/>
                </a:moveTo>
                <a:lnTo>
                  <a:pt x="1957607" y="0"/>
                </a:lnTo>
                <a:lnTo>
                  <a:pt x="1957607" y="1957608"/>
                </a:lnTo>
                <a:lnTo>
                  <a:pt x="0" y="195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10586517" y="4116967"/>
            <a:ext cx="39738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3173598" y="4966506"/>
            <a:ext cx="39738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0586517" y="4947456"/>
            <a:ext cx="39738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4368756" y="4961639"/>
            <a:ext cx="16134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Helios Bold"/>
              </a:rPr>
              <a:t>Respone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68756" y="3580033"/>
            <a:ext cx="16134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Helios Bold"/>
              </a:rPr>
              <a:t>Request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66858" y="5507073"/>
            <a:ext cx="134878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Helios Bold"/>
              </a:rPr>
              <a:t>onClick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40606" y="3160933"/>
            <a:ext cx="463390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Helios Bold"/>
              </a:rPr>
              <a:t>HTTP Request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Helios Bold"/>
              </a:rPr>
              <a:t>GET POST PUT DELETE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68403" y="4961639"/>
            <a:ext cx="233501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Helios Bold"/>
              </a:rPr>
              <a:t>Respone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20235" y="5516598"/>
            <a:ext cx="3740158" cy="633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1"/>
              </a:lnSpc>
            </a:pPr>
            <a:r>
              <a:rPr lang="en-US" sz="1808">
                <a:solidFill>
                  <a:srgbClr val="545454"/>
                </a:solidFill>
                <a:latin typeface="Helios Bold"/>
              </a:rPr>
              <a:t>200 OK</a:t>
            </a:r>
          </a:p>
          <a:p>
            <a:pPr>
              <a:lnSpc>
                <a:spcPts val="2531"/>
              </a:lnSpc>
            </a:pPr>
            <a:r>
              <a:rPr lang="en-US" sz="1808">
                <a:solidFill>
                  <a:srgbClr val="545454"/>
                </a:solidFill>
                <a:latin typeface="Helios Bold"/>
              </a:rPr>
              <a:t>Content type: application/json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48220" y="8120380"/>
            <a:ext cx="10499284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45454"/>
                </a:solidFill>
                <a:latin typeface="Helios Bold"/>
                <a:cs typeface="Helios Bold"/>
              </a:rPr>
              <a:t>เหตุการณ์ onclick เป็นเหตุการณ์ที่เกิดขึ้นเมื่อผู้ใช้คลิก (click) บนองค์ประกอบ HTML หรือ Element บนหน้าเว็บ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235627" y="210727"/>
            <a:ext cx="5816747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เชื่อมต่อ API (onClick)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396007"/>
            <a:chOff x="0" y="0"/>
            <a:chExt cx="8396167" cy="5855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585515"/>
            </a:xfrm>
            <a:custGeom>
              <a:avLst/>
              <a:gdLst/>
              <a:ahLst/>
              <a:cxnLst/>
              <a:rect r="r" b="b" t="t" l="l"/>
              <a:pathLst>
                <a:path h="585515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85515"/>
                  </a:lnTo>
                  <a:lnTo>
                    <a:pt x="0" y="5855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633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396007"/>
            <a:ext cx="18288000" cy="8979146"/>
          </a:xfrm>
          <a:custGeom>
            <a:avLst/>
            <a:gdLst/>
            <a:ahLst/>
            <a:cxnLst/>
            <a:rect r="r" b="b" t="t" l="l"/>
            <a:pathLst>
              <a:path h="8979146" w="18288000">
                <a:moveTo>
                  <a:pt x="0" y="0"/>
                </a:moveTo>
                <a:lnTo>
                  <a:pt x="18288000" y="0"/>
                </a:lnTo>
                <a:lnTo>
                  <a:pt x="18288000" y="8979147"/>
                </a:lnTo>
                <a:lnTo>
                  <a:pt x="0" y="897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22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45152" y="323100"/>
            <a:ext cx="5816747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เชื่อมต่อ API (onClick)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104575" y="7795766"/>
            <a:ext cx="6097901" cy="604536"/>
            <a:chOff x="0" y="0"/>
            <a:chExt cx="1900533" cy="1884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0533" cy="188416"/>
            </a:xfrm>
            <a:custGeom>
              <a:avLst/>
              <a:gdLst/>
              <a:ahLst/>
              <a:cxnLst/>
              <a:rect r="r" b="b" t="t" l="l"/>
              <a:pathLst>
                <a:path h="188416" w="1900533">
                  <a:moveTo>
                    <a:pt x="0" y="0"/>
                  </a:moveTo>
                  <a:lnTo>
                    <a:pt x="1900533" y="0"/>
                  </a:lnTo>
                  <a:lnTo>
                    <a:pt x="1900533" y="188416"/>
                  </a:lnTo>
                  <a:lnTo>
                    <a:pt x="0" y="188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900533" cy="216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43860" y="2928373"/>
            <a:ext cx="3044140" cy="1002336"/>
            <a:chOff x="0" y="0"/>
            <a:chExt cx="948767" cy="3123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8767" cy="312398"/>
            </a:xfrm>
            <a:custGeom>
              <a:avLst/>
              <a:gdLst/>
              <a:ahLst/>
              <a:cxnLst/>
              <a:rect r="r" b="b" t="t" l="l"/>
              <a:pathLst>
                <a:path h="312398" w="948767">
                  <a:moveTo>
                    <a:pt x="0" y="0"/>
                  </a:moveTo>
                  <a:lnTo>
                    <a:pt x="948767" y="0"/>
                  </a:lnTo>
                  <a:lnTo>
                    <a:pt x="948767" y="312398"/>
                  </a:lnTo>
                  <a:lnTo>
                    <a:pt x="0" y="3123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48767" cy="34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2957417" y="3930708"/>
            <a:ext cx="3808513" cy="2762943"/>
          </a:xfrm>
          <a:prstGeom prst="line">
            <a:avLst/>
          </a:prstGeom>
          <a:ln cap="flat" w="57150">
            <a:solidFill>
              <a:srgbClr val="E92E2E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396007"/>
            <a:chOff x="0" y="0"/>
            <a:chExt cx="8396167" cy="5855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585515"/>
            </a:xfrm>
            <a:custGeom>
              <a:avLst/>
              <a:gdLst/>
              <a:ahLst/>
              <a:cxnLst/>
              <a:rect r="r" b="b" t="t" l="l"/>
              <a:pathLst>
                <a:path h="585515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85515"/>
                  </a:lnTo>
                  <a:lnTo>
                    <a:pt x="0" y="5855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633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01095" y="3052387"/>
            <a:ext cx="7593535" cy="5606462"/>
          </a:xfrm>
          <a:custGeom>
            <a:avLst/>
            <a:gdLst/>
            <a:ahLst/>
            <a:cxnLst/>
            <a:rect r="r" b="b" t="t" l="l"/>
            <a:pathLst>
              <a:path h="5606462" w="7593535">
                <a:moveTo>
                  <a:pt x="0" y="0"/>
                </a:moveTo>
                <a:lnTo>
                  <a:pt x="7593535" y="0"/>
                </a:lnTo>
                <a:lnTo>
                  <a:pt x="7593535" y="5606461"/>
                </a:lnTo>
                <a:lnTo>
                  <a:pt x="0" y="5606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275" t="-44947" r="-70031" b="-3007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45152" y="323100"/>
            <a:ext cx="5816747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เชื่อมต่อ API (onClick)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396007"/>
            <a:chOff x="0" y="0"/>
            <a:chExt cx="8396167" cy="5855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585515"/>
            </a:xfrm>
            <a:custGeom>
              <a:avLst/>
              <a:gdLst/>
              <a:ahLst/>
              <a:cxnLst/>
              <a:rect r="r" b="b" t="t" l="l"/>
              <a:pathLst>
                <a:path h="585515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85515"/>
                  </a:lnTo>
                  <a:lnTo>
                    <a:pt x="0" y="5855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633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396007"/>
            <a:ext cx="18288000" cy="8890993"/>
          </a:xfrm>
          <a:custGeom>
            <a:avLst/>
            <a:gdLst/>
            <a:ahLst/>
            <a:cxnLst/>
            <a:rect r="r" b="b" t="t" l="l"/>
            <a:pathLst>
              <a:path h="8890993" w="18288000">
                <a:moveTo>
                  <a:pt x="0" y="0"/>
                </a:moveTo>
                <a:lnTo>
                  <a:pt x="18288000" y="0"/>
                </a:lnTo>
                <a:lnTo>
                  <a:pt x="18288000" y="8890993"/>
                </a:lnTo>
                <a:lnTo>
                  <a:pt x="0" y="8890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55" r="0" b="-55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93606" y="8166240"/>
            <a:ext cx="6694394" cy="2098013"/>
          </a:xfrm>
          <a:custGeom>
            <a:avLst/>
            <a:gdLst/>
            <a:ahLst/>
            <a:cxnLst/>
            <a:rect r="r" b="b" t="t" l="l"/>
            <a:pathLst>
              <a:path h="2098013" w="6694394">
                <a:moveTo>
                  <a:pt x="0" y="0"/>
                </a:moveTo>
                <a:lnTo>
                  <a:pt x="6694394" y="0"/>
                </a:lnTo>
                <a:lnTo>
                  <a:pt x="6694394" y="2098013"/>
                </a:lnTo>
                <a:lnTo>
                  <a:pt x="0" y="2098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565" t="-493985" r="-551204" b="-68735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1044918" y="6782213"/>
            <a:ext cx="2421329" cy="19050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576854" y="6499748"/>
            <a:ext cx="1221780" cy="50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>
                <a:solidFill>
                  <a:srgbClr val="2169AC"/>
                </a:solidFill>
                <a:latin typeface="Helios Bold"/>
              </a:rPr>
              <a:t>Input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097862" y="6579770"/>
            <a:ext cx="1946906" cy="427757"/>
            <a:chOff x="0" y="0"/>
            <a:chExt cx="664171" cy="1459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4171" cy="145926"/>
            </a:xfrm>
            <a:custGeom>
              <a:avLst/>
              <a:gdLst/>
              <a:ahLst/>
              <a:cxnLst/>
              <a:rect r="r" b="b" t="t" l="l"/>
              <a:pathLst>
                <a:path h="145926" w="664171">
                  <a:moveTo>
                    <a:pt x="0" y="0"/>
                  </a:moveTo>
                  <a:lnTo>
                    <a:pt x="664171" y="0"/>
                  </a:lnTo>
                  <a:lnTo>
                    <a:pt x="664171" y="145926"/>
                  </a:lnTo>
                  <a:lnTo>
                    <a:pt x="0" y="145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664171" cy="174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03161" y="7390038"/>
            <a:ext cx="1263274" cy="561906"/>
            <a:chOff x="0" y="0"/>
            <a:chExt cx="430956" cy="1916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0956" cy="191690"/>
            </a:xfrm>
            <a:custGeom>
              <a:avLst/>
              <a:gdLst/>
              <a:ahLst/>
              <a:cxnLst/>
              <a:rect r="r" b="b" t="t" l="l"/>
              <a:pathLst>
                <a:path h="191690" w="430956">
                  <a:moveTo>
                    <a:pt x="0" y="0"/>
                  </a:moveTo>
                  <a:lnTo>
                    <a:pt x="430956" y="0"/>
                  </a:lnTo>
                  <a:lnTo>
                    <a:pt x="430956" y="191690"/>
                  </a:lnTo>
                  <a:lnTo>
                    <a:pt x="0" y="191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30956" cy="22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2066435" y="7670990"/>
            <a:ext cx="2874368" cy="495249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6245152" y="323100"/>
            <a:ext cx="5816747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เชื่อมต่อ API (onClick)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286446"/>
            <a:ext cx="18288000" cy="9000554"/>
          </a:xfrm>
          <a:custGeom>
            <a:avLst/>
            <a:gdLst/>
            <a:ahLst/>
            <a:cxnLst/>
            <a:rect r="r" b="b" t="t" l="l"/>
            <a:pathLst>
              <a:path h="9000554" w="18288000">
                <a:moveTo>
                  <a:pt x="0" y="0"/>
                </a:moveTo>
                <a:lnTo>
                  <a:pt x="18288000" y="0"/>
                </a:lnTo>
                <a:lnTo>
                  <a:pt x="18288000" y="9000554"/>
                </a:lnTo>
                <a:lnTo>
                  <a:pt x="0" y="90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107" t="-8750" r="-12348" b="-3423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15251" y="268319"/>
            <a:ext cx="4857498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cs typeface="Barlow Bold"/>
              </a:rPr>
              <a:t>การทำงานหลังบ้าน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1365" y="0"/>
            <a:ext cx="20018455" cy="1286446"/>
            <a:chOff x="0" y="0"/>
            <a:chExt cx="8396167" cy="539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96167" cy="539563"/>
            </a:xfrm>
            <a:custGeom>
              <a:avLst/>
              <a:gdLst/>
              <a:ahLst/>
              <a:cxnLst/>
              <a:rect r="r" b="b" t="t" l="l"/>
              <a:pathLst>
                <a:path h="539563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539563"/>
                  </a:lnTo>
                  <a:lnTo>
                    <a:pt x="0" y="53956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8192967" cy="58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950452" y="268319"/>
            <a:ext cx="2294820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</a:rPr>
              <a:t>Preview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1286446"/>
            <a:ext cx="18310376" cy="9000554"/>
          </a:xfrm>
          <a:custGeom>
            <a:avLst/>
            <a:gdLst/>
            <a:ahLst/>
            <a:cxnLst/>
            <a:rect r="r" b="b" t="t" l="l"/>
            <a:pathLst>
              <a:path h="9000554" w="18310376">
                <a:moveTo>
                  <a:pt x="0" y="0"/>
                </a:moveTo>
                <a:lnTo>
                  <a:pt x="18310376" y="0"/>
                </a:lnTo>
                <a:lnTo>
                  <a:pt x="18310376" y="9000554"/>
                </a:lnTo>
                <a:lnTo>
                  <a:pt x="0" y="90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95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98765" y="186866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486063" y="1501585"/>
            <a:ext cx="9315875" cy="0"/>
          </a:xfrm>
          <a:prstGeom prst="line">
            <a:avLst/>
          </a:prstGeom>
          <a:ln cap="flat" w="47625">
            <a:solidFill>
              <a:srgbClr val="365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779078" y="4058056"/>
            <a:ext cx="2399914" cy="2399914"/>
          </a:xfrm>
          <a:custGeom>
            <a:avLst/>
            <a:gdLst/>
            <a:ahLst/>
            <a:cxnLst/>
            <a:rect r="r" b="b" t="t" l="l"/>
            <a:pathLst>
              <a:path h="2399914" w="2399914">
                <a:moveTo>
                  <a:pt x="0" y="0"/>
                </a:moveTo>
                <a:lnTo>
                  <a:pt x="2399915" y="0"/>
                </a:lnTo>
                <a:lnTo>
                  <a:pt x="2399915" y="2399915"/>
                </a:lnTo>
                <a:lnTo>
                  <a:pt x="0" y="239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80722" y="3594735"/>
            <a:ext cx="3326557" cy="3326557"/>
          </a:xfrm>
          <a:custGeom>
            <a:avLst/>
            <a:gdLst/>
            <a:ahLst/>
            <a:cxnLst/>
            <a:rect r="r" b="b" t="t" l="l"/>
            <a:pathLst>
              <a:path h="3326557" w="3326557">
                <a:moveTo>
                  <a:pt x="0" y="0"/>
                </a:moveTo>
                <a:lnTo>
                  <a:pt x="3326556" y="0"/>
                </a:lnTo>
                <a:lnTo>
                  <a:pt x="3326556" y="3326557"/>
                </a:lnTo>
                <a:lnTo>
                  <a:pt x="0" y="3326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9852" y="512994"/>
            <a:ext cx="1260829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00">
                <a:solidFill>
                  <a:srgbClr val="365B6D"/>
                </a:solidFill>
                <a:latin typeface="Barlow Bold"/>
                <a:cs typeface="Barlow Bold"/>
              </a:rPr>
              <a:t>การทำงานของฟังก์ชั่น Preview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1708" y="7077976"/>
            <a:ext cx="2947677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  <a:cs typeface="Helios Bold"/>
              </a:rPr>
              <a:t>ไฟล์ HTML และ JS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19724" y="7087501"/>
            <a:ext cx="244855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</a:rPr>
              <a:t>LiveServer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65100" y="7087501"/>
            <a:ext cx="162787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cs typeface="Helios Bold"/>
              </a:rPr>
              <a:t>แสดงผล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061708" y="3894792"/>
            <a:ext cx="1955033" cy="2025529"/>
          </a:xfrm>
          <a:custGeom>
            <a:avLst/>
            <a:gdLst/>
            <a:ahLst/>
            <a:cxnLst/>
            <a:rect r="r" b="b" t="t" l="l"/>
            <a:pathLst>
              <a:path h="2025529" w="1955033">
                <a:moveTo>
                  <a:pt x="0" y="0"/>
                </a:moveTo>
                <a:lnTo>
                  <a:pt x="1955032" y="0"/>
                </a:lnTo>
                <a:lnTo>
                  <a:pt x="1955032" y="2025528"/>
                </a:lnTo>
                <a:lnTo>
                  <a:pt x="0" y="202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05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81191" y="4432442"/>
            <a:ext cx="1871099" cy="2025529"/>
          </a:xfrm>
          <a:custGeom>
            <a:avLst/>
            <a:gdLst/>
            <a:ahLst/>
            <a:cxnLst/>
            <a:rect r="r" b="b" t="t" l="l"/>
            <a:pathLst>
              <a:path h="2025529" w="1871099">
                <a:moveTo>
                  <a:pt x="0" y="0"/>
                </a:moveTo>
                <a:lnTo>
                  <a:pt x="1871099" y="0"/>
                </a:lnTo>
                <a:lnTo>
                  <a:pt x="1871099" y="2025529"/>
                </a:lnTo>
                <a:lnTo>
                  <a:pt x="0" y="2025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253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5745195" y="5315163"/>
            <a:ext cx="1301102" cy="0"/>
          </a:xfrm>
          <a:prstGeom prst="line">
            <a:avLst/>
          </a:prstGeom>
          <a:ln cap="flat" w="57150">
            <a:solidFill>
              <a:srgbClr val="365B6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1661726" y="5286588"/>
            <a:ext cx="1301102" cy="0"/>
          </a:xfrm>
          <a:prstGeom prst="line">
            <a:avLst/>
          </a:prstGeom>
          <a:ln cap="flat" w="57150">
            <a:solidFill>
              <a:srgbClr val="365B6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2169AC"/>
                </a:solidFill>
                <a:latin typeface="Barlow Bold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553030" y="210727"/>
            <a:ext cx="1139280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cs typeface="Barlow Bold"/>
              </a:rPr>
              <a:t>สรุป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133" y="1437846"/>
            <a:ext cx="18288000" cy="9115738"/>
          </a:xfrm>
          <a:custGeom>
            <a:avLst/>
            <a:gdLst/>
            <a:ahLst/>
            <a:cxnLst/>
            <a:rect r="r" b="b" t="t" l="l"/>
            <a:pathLst>
              <a:path h="9115738" w="18288000">
                <a:moveTo>
                  <a:pt x="0" y="0"/>
                </a:moveTo>
                <a:lnTo>
                  <a:pt x="18288000" y="0"/>
                </a:lnTo>
                <a:lnTo>
                  <a:pt x="18288000" y="9115739"/>
                </a:lnTo>
                <a:lnTo>
                  <a:pt x="0" y="9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5" t="-9598" r="-795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825434" y="9324975"/>
            <a:ext cx="1313106" cy="639024"/>
            <a:chOff x="0" y="0"/>
            <a:chExt cx="447955" cy="217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7956" cy="217998"/>
            </a:xfrm>
            <a:custGeom>
              <a:avLst/>
              <a:gdLst/>
              <a:ahLst/>
              <a:cxnLst/>
              <a:rect r="r" b="b" t="t" l="l"/>
              <a:pathLst>
                <a:path h="217998" w="447956">
                  <a:moveTo>
                    <a:pt x="0" y="0"/>
                  </a:moveTo>
                  <a:lnTo>
                    <a:pt x="447956" y="0"/>
                  </a:lnTo>
                  <a:lnTo>
                    <a:pt x="447956" y="217998"/>
                  </a:lnTo>
                  <a:lnTo>
                    <a:pt x="0" y="217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47955" cy="24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8195691" y="9625437"/>
            <a:ext cx="1232095" cy="0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553030" y="210727"/>
            <a:ext cx="1139280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cs typeface="Barlow Bold"/>
              </a:rPr>
              <a:t>สรุป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1350026"/>
            <a:ext cx="18288000" cy="8936974"/>
          </a:xfrm>
          <a:custGeom>
            <a:avLst/>
            <a:gdLst/>
            <a:ahLst/>
            <a:cxnLst/>
            <a:rect r="r" b="b" t="t" l="l"/>
            <a:pathLst>
              <a:path h="8936974" w="18288000">
                <a:moveTo>
                  <a:pt x="0" y="0"/>
                </a:moveTo>
                <a:lnTo>
                  <a:pt x="18288000" y="0"/>
                </a:lnTo>
                <a:lnTo>
                  <a:pt x="18288000" y="8936974"/>
                </a:lnTo>
                <a:lnTo>
                  <a:pt x="0" y="893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89" r="0" b="-55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93606" y="8166240"/>
            <a:ext cx="6694394" cy="2098013"/>
          </a:xfrm>
          <a:custGeom>
            <a:avLst/>
            <a:gdLst/>
            <a:ahLst/>
            <a:cxnLst/>
            <a:rect r="r" b="b" t="t" l="l"/>
            <a:pathLst>
              <a:path h="2098013" w="6694394">
                <a:moveTo>
                  <a:pt x="0" y="0"/>
                </a:moveTo>
                <a:lnTo>
                  <a:pt x="6694394" y="0"/>
                </a:lnTo>
                <a:lnTo>
                  <a:pt x="6694394" y="2098013"/>
                </a:lnTo>
                <a:lnTo>
                  <a:pt x="0" y="2098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565" t="-493985" r="-551204" b="-68735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1044918" y="6782213"/>
            <a:ext cx="2421329" cy="19050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576854" y="6499748"/>
            <a:ext cx="1221780" cy="50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>
                <a:solidFill>
                  <a:srgbClr val="2169AC"/>
                </a:solidFill>
                <a:latin typeface="Helios Bold"/>
              </a:rPr>
              <a:t>Input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097862" y="6579770"/>
            <a:ext cx="1946906" cy="427757"/>
            <a:chOff x="0" y="0"/>
            <a:chExt cx="664171" cy="1459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4171" cy="145926"/>
            </a:xfrm>
            <a:custGeom>
              <a:avLst/>
              <a:gdLst/>
              <a:ahLst/>
              <a:cxnLst/>
              <a:rect r="r" b="b" t="t" l="l"/>
              <a:pathLst>
                <a:path h="145926" w="664171">
                  <a:moveTo>
                    <a:pt x="0" y="0"/>
                  </a:moveTo>
                  <a:lnTo>
                    <a:pt x="664171" y="0"/>
                  </a:lnTo>
                  <a:lnTo>
                    <a:pt x="664171" y="145926"/>
                  </a:lnTo>
                  <a:lnTo>
                    <a:pt x="0" y="145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664171" cy="174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03161" y="7390038"/>
            <a:ext cx="1263274" cy="561906"/>
            <a:chOff x="0" y="0"/>
            <a:chExt cx="430956" cy="1916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0956" cy="191690"/>
            </a:xfrm>
            <a:custGeom>
              <a:avLst/>
              <a:gdLst/>
              <a:ahLst/>
              <a:cxnLst/>
              <a:rect r="r" b="b" t="t" l="l"/>
              <a:pathLst>
                <a:path h="191690" w="430956">
                  <a:moveTo>
                    <a:pt x="0" y="0"/>
                  </a:moveTo>
                  <a:lnTo>
                    <a:pt x="430956" y="0"/>
                  </a:lnTo>
                  <a:lnTo>
                    <a:pt x="430956" y="191690"/>
                  </a:lnTo>
                  <a:lnTo>
                    <a:pt x="0" y="191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30956" cy="220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2066435" y="7670990"/>
            <a:ext cx="2874368" cy="495249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873596" y="1578977"/>
            <a:ext cx="2607612" cy="0"/>
          </a:xfrm>
          <a:prstGeom prst="line">
            <a:avLst/>
          </a:prstGeom>
          <a:ln cap="flat" w="47625">
            <a:solidFill>
              <a:srgbClr val="365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359792" y="1831389"/>
            <a:ext cx="5568417" cy="5568417"/>
          </a:xfrm>
          <a:custGeom>
            <a:avLst/>
            <a:gdLst/>
            <a:ahLst/>
            <a:cxnLst/>
            <a:rect r="r" b="b" t="t" l="l"/>
            <a:pathLst>
              <a:path h="5568417" w="5568417">
                <a:moveTo>
                  <a:pt x="0" y="0"/>
                </a:moveTo>
                <a:lnTo>
                  <a:pt x="5568416" y="0"/>
                </a:lnTo>
                <a:lnTo>
                  <a:pt x="5568416" y="5568417"/>
                </a:lnTo>
                <a:lnTo>
                  <a:pt x="0" y="5568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34519" y="7828431"/>
            <a:ext cx="13018961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2169AC"/>
                </a:solidFill>
                <a:latin typeface="Barlow"/>
                <a:cs typeface="Barlow"/>
              </a:rPr>
              <a:t>ระบบนี้ถูกสร้างขึ้นมาเพื่อรองรับกับผู้ใช้ที่กำลังศึกษาด้าน Back-end 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2169AC"/>
                </a:solidFill>
                <a:latin typeface="Barlow"/>
                <a:cs typeface="Barlow"/>
              </a:rPr>
              <a:t>ทำให้ผู้ใช้อาจจะไม่มีเวลาในการศึกษาภาษาด้าน Front-endเลยมีแนวคิดที่จะสร้างเครื่องมือที่ใช้สร้าง Front-end ที่สะดวกและรวดเร็ว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3483" y="542720"/>
            <a:ext cx="11661033" cy="78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00">
                <a:solidFill>
                  <a:srgbClr val="365B6D"/>
                </a:solidFill>
                <a:cs typeface="Barlow Bold"/>
              </a:rPr>
              <a:t>วัตถุประสงค์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47861"/>
            <a:ext cx="10318979" cy="5096664"/>
          </a:xfrm>
          <a:custGeom>
            <a:avLst/>
            <a:gdLst/>
            <a:ahLst/>
            <a:cxnLst/>
            <a:rect r="r" b="b" t="t" l="l"/>
            <a:pathLst>
              <a:path h="5096664" w="10318979">
                <a:moveTo>
                  <a:pt x="0" y="0"/>
                </a:moveTo>
                <a:lnTo>
                  <a:pt x="10318979" y="0"/>
                </a:lnTo>
                <a:lnTo>
                  <a:pt x="10318979" y="5096665"/>
                </a:lnTo>
                <a:lnTo>
                  <a:pt x="0" y="509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73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631098" y="6279852"/>
            <a:ext cx="2305417" cy="0"/>
          </a:xfrm>
          <a:prstGeom prst="line">
            <a:avLst/>
          </a:prstGeom>
          <a:ln cap="flat" w="95250">
            <a:solidFill>
              <a:srgbClr val="940A0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941790" y="5295839"/>
            <a:ext cx="1278991" cy="1278991"/>
          </a:xfrm>
          <a:custGeom>
            <a:avLst/>
            <a:gdLst/>
            <a:ahLst/>
            <a:cxnLst/>
            <a:rect r="r" b="b" t="t" l="l"/>
            <a:pathLst>
              <a:path h="1278991" w="1278991">
                <a:moveTo>
                  <a:pt x="0" y="0"/>
                </a:moveTo>
                <a:lnTo>
                  <a:pt x="1278991" y="0"/>
                </a:lnTo>
                <a:lnTo>
                  <a:pt x="1278991" y="1278991"/>
                </a:lnTo>
                <a:lnTo>
                  <a:pt x="0" y="1278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22686" y="6574830"/>
            <a:ext cx="832428" cy="901132"/>
          </a:xfrm>
          <a:custGeom>
            <a:avLst/>
            <a:gdLst/>
            <a:ahLst/>
            <a:cxnLst/>
            <a:rect r="r" b="b" t="t" l="l"/>
            <a:pathLst>
              <a:path h="901132" w="832428">
                <a:moveTo>
                  <a:pt x="0" y="0"/>
                </a:moveTo>
                <a:lnTo>
                  <a:pt x="832428" y="0"/>
                </a:lnTo>
                <a:lnTo>
                  <a:pt x="832428" y="901132"/>
                </a:lnTo>
                <a:lnTo>
                  <a:pt x="0" y="90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2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87071" y="6574830"/>
            <a:ext cx="869769" cy="901132"/>
          </a:xfrm>
          <a:custGeom>
            <a:avLst/>
            <a:gdLst/>
            <a:ahLst/>
            <a:cxnLst/>
            <a:rect r="r" b="b" t="t" l="l"/>
            <a:pathLst>
              <a:path h="901132" w="869769">
                <a:moveTo>
                  <a:pt x="0" y="0"/>
                </a:moveTo>
                <a:lnTo>
                  <a:pt x="869769" y="0"/>
                </a:lnTo>
                <a:lnTo>
                  <a:pt x="869769" y="901132"/>
                </a:lnTo>
                <a:lnTo>
                  <a:pt x="0" y="90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05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77632" y="5460990"/>
            <a:ext cx="265056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</a:rPr>
              <a:t>Export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36515" y="6692049"/>
            <a:ext cx="3289541" cy="57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3"/>
              </a:lnSpc>
            </a:pPr>
            <a:r>
              <a:rPr lang="en-US" sz="3345">
                <a:solidFill>
                  <a:srgbClr val="000000"/>
                </a:solidFill>
                <a:latin typeface="Helios"/>
              </a:rPr>
              <a:t>BookStore.zip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444099" y="4365813"/>
            <a:ext cx="5381656" cy="3965175"/>
          </a:xfrm>
          <a:custGeom>
            <a:avLst/>
            <a:gdLst/>
            <a:ahLst/>
            <a:cxnLst/>
            <a:rect r="r" b="b" t="t" l="l"/>
            <a:pathLst>
              <a:path h="3965175" w="5381656">
                <a:moveTo>
                  <a:pt x="0" y="0"/>
                </a:moveTo>
                <a:lnTo>
                  <a:pt x="5381657" y="0"/>
                </a:lnTo>
                <a:lnTo>
                  <a:pt x="5381657" y="3965175"/>
                </a:lnTo>
                <a:lnTo>
                  <a:pt x="0" y="3965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52" t="-112455" r="-452549" b="-197057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942070" y="5124450"/>
            <a:ext cx="2502030" cy="771743"/>
          </a:xfrm>
          <a:prstGeom prst="line">
            <a:avLst/>
          </a:prstGeom>
          <a:ln cap="flat" w="95250">
            <a:solidFill>
              <a:srgbClr val="940A0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" id="12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704884" y="210727"/>
            <a:ext cx="6878232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สามารถ Export Project ได้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08290" y="102144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50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649812" y="7330540"/>
            <a:ext cx="474684" cy="465849"/>
            <a:chOff x="0" y="0"/>
            <a:chExt cx="147945" cy="1451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7945" cy="145191"/>
            </a:xfrm>
            <a:custGeom>
              <a:avLst/>
              <a:gdLst/>
              <a:ahLst/>
              <a:cxnLst/>
              <a:rect r="r" b="b" t="t" l="l"/>
              <a:pathLst>
                <a:path h="145191" w="147945">
                  <a:moveTo>
                    <a:pt x="0" y="0"/>
                  </a:moveTo>
                  <a:lnTo>
                    <a:pt x="147945" y="0"/>
                  </a:lnTo>
                  <a:lnTo>
                    <a:pt x="147945" y="145191"/>
                  </a:lnTo>
                  <a:lnTo>
                    <a:pt x="0" y="1451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2E2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47945" cy="173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80086" y="2688435"/>
            <a:ext cx="4355733" cy="4355733"/>
          </a:xfrm>
          <a:custGeom>
            <a:avLst/>
            <a:gdLst/>
            <a:ahLst/>
            <a:cxnLst/>
            <a:rect r="r" b="b" t="t" l="l"/>
            <a:pathLst>
              <a:path h="4355733" w="4355733">
                <a:moveTo>
                  <a:pt x="0" y="0"/>
                </a:moveTo>
                <a:lnTo>
                  <a:pt x="4355732" y="0"/>
                </a:lnTo>
                <a:lnTo>
                  <a:pt x="4355732" y="4355733"/>
                </a:lnTo>
                <a:lnTo>
                  <a:pt x="0" y="4355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6156" y="2883146"/>
            <a:ext cx="3966310" cy="3966310"/>
          </a:xfrm>
          <a:custGeom>
            <a:avLst/>
            <a:gdLst/>
            <a:ahLst/>
            <a:cxnLst/>
            <a:rect r="r" b="b" t="t" l="l"/>
            <a:pathLst>
              <a:path h="3966310" w="3966310">
                <a:moveTo>
                  <a:pt x="0" y="0"/>
                </a:moveTo>
                <a:lnTo>
                  <a:pt x="3966310" y="0"/>
                </a:lnTo>
                <a:lnTo>
                  <a:pt x="3966310" y="3966310"/>
                </a:lnTo>
                <a:lnTo>
                  <a:pt x="0" y="396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85744" y="2883146"/>
            <a:ext cx="3966310" cy="3966310"/>
          </a:xfrm>
          <a:custGeom>
            <a:avLst/>
            <a:gdLst/>
            <a:ahLst/>
            <a:cxnLst/>
            <a:rect r="r" b="b" t="t" l="l"/>
            <a:pathLst>
              <a:path h="3966310" w="3966310">
                <a:moveTo>
                  <a:pt x="0" y="0"/>
                </a:moveTo>
                <a:lnTo>
                  <a:pt x="3966311" y="0"/>
                </a:lnTo>
                <a:lnTo>
                  <a:pt x="3966311" y="3966310"/>
                </a:lnTo>
                <a:lnTo>
                  <a:pt x="0" y="3966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820659"/>
            <a:ext cx="18288000" cy="78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000">
                <a:solidFill>
                  <a:srgbClr val="365B6D"/>
                </a:solidFill>
                <a:cs typeface="Barlow Bold"/>
              </a:rPr>
              <a:t>ประโยชน์ของการใช้งาน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0086" y="6782781"/>
            <a:ext cx="4675495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spc="10">
                <a:solidFill>
                  <a:srgbClr val="365B6D"/>
                </a:solidFill>
                <a:latin typeface="Barlow"/>
                <a:cs typeface="Barlow"/>
              </a:rPr>
              <a:t>ช่วยให้นักพัฒนาสามารถสร้างหน้าเว็บไซต์ ได้ง่ายขึ้นโดยไม่ต้องมีความเชี่ยวชาญทางด้าน HTML/CSS</a:t>
            </a:r>
          </a:p>
          <a:p>
            <a:pPr algn="ctr">
              <a:lnSpc>
                <a:spcPts val="3750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6894361" y="1802842"/>
            <a:ext cx="4675495" cy="0"/>
          </a:xfrm>
          <a:prstGeom prst="line">
            <a:avLst/>
          </a:prstGeom>
          <a:ln cap="flat" w="47625">
            <a:solidFill>
              <a:srgbClr val="365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2446156" y="6782781"/>
            <a:ext cx="4490561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spc="10">
                <a:solidFill>
                  <a:srgbClr val="365B6D"/>
                </a:solidFill>
                <a:latin typeface="Barlow"/>
                <a:cs typeface="Barlow"/>
              </a:rPr>
              <a:t>การใช้งานเป็นรูปแบบ Low Code ซึ่งจะช่วยลดเวลาในการพัฒนาส่วนของ Front-end ได้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1283" y="6782781"/>
            <a:ext cx="4835233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spc="10">
                <a:solidFill>
                  <a:srgbClr val="365B6D"/>
                </a:solidFill>
                <a:latin typeface="Barlow"/>
                <a:cs typeface="Barlow"/>
              </a:rPr>
              <a:t>นำข้อมูล JSON ที่ได้จาก API มาแสดงผลบนเว็บไซต์ในรูปแบบรูปภาพ หรือข้อความซึ่งจะช่วยเพิ่มความเข้าใจและเห็นภาพมากขึ้น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88570" y="767688"/>
            <a:ext cx="9205437" cy="1453431"/>
            <a:chOff x="0" y="0"/>
            <a:chExt cx="3860957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0957" cy="609600"/>
            </a:xfrm>
            <a:custGeom>
              <a:avLst/>
              <a:gdLst/>
              <a:ahLst/>
              <a:cxnLst/>
              <a:rect r="r" b="b" t="t" l="l"/>
              <a:pathLst>
                <a:path h="609600" w="3860957">
                  <a:moveTo>
                    <a:pt x="203200" y="0"/>
                  </a:moveTo>
                  <a:lnTo>
                    <a:pt x="3860957" y="0"/>
                  </a:lnTo>
                  <a:lnTo>
                    <a:pt x="365775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3657757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6022" y="9057398"/>
            <a:ext cx="16635956" cy="212088"/>
            <a:chOff x="0" y="0"/>
            <a:chExt cx="47816374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816374" cy="609600"/>
            </a:xfrm>
            <a:custGeom>
              <a:avLst/>
              <a:gdLst/>
              <a:ahLst/>
              <a:cxnLst/>
              <a:rect r="r" b="b" t="t" l="l"/>
              <a:pathLst>
                <a:path h="609600" w="47816374">
                  <a:moveTo>
                    <a:pt x="203200" y="0"/>
                  </a:moveTo>
                  <a:lnTo>
                    <a:pt x="47816374" y="0"/>
                  </a:lnTo>
                  <a:lnTo>
                    <a:pt x="476131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47613174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2449428"/>
            <a:ext cx="8941322" cy="4794784"/>
          </a:xfrm>
          <a:custGeom>
            <a:avLst/>
            <a:gdLst/>
            <a:ahLst/>
            <a:cxnLst/>
            <a:rect r="r" b="b" t="t" l="l"/>
            <a:pathLst>
              <a:path h="4794784" w="8941322">
                <a:moveTo>
                  <a:pt x="0" y="0"/>
                </a:moveTo>
                <a:lnTo>
                  <a:pt x="8941322" y="0"/>
                </a:lnTo>
                <a:lnTo>
                  <a:pt x="8941322" y="4794784"/>
                </a:lnTo>
                <a:lnTo>
                  <a:pt x="0" y="479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31732" y="3049295"/>
            <a:ext cx="472270" cy="472270"/>
          </a:xfrm>
          <a:custGeom>
            <a:avLst/>
            <a:gdLst/>
            <a:ahLst/>
            <a:cxnLst/>
            <a:rect r="r" b="b" t="t" l="l"/>
            <a:pathLst>
              <a:path h="472270" w="472270">
                <a:moveTo>
                  <a:pt x="0" y="0"/>
                </a:moveTo>
                <a:lnTo>
                  <a:pt x="472271" y="0"/>
                </a:lnTo>
                <a:lnTo>
                  <a:pt x="472271" y="472271"/>
                </a:lnTo>
                <a:lnTo>
                  <a:pt x="0" y="47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26022" y="1119499"/>
            <a:ext cx="8115300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2F1EC"/>
                </a:solidFill>
                <a:cs typeface="Barlow Bold"/>
              </a:rPr>
              <a:t>แนวทางพัฒนาในอนาคต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25222" y="5274057"/>
            <a:ext cx="6760073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</a:pPr>
            <a:r>
              <a:rPr lang="en-US" sz="3199" spc="12">
                <a:solidFill>
                  <a:srgbClr val="365B6D"/>
                </a:solidFill>
                <a:cs typeface="Barlow"/>
              </a:rPr>
              <a:t>เว็ปไซต์ที่สร้างสามารถใส่ลูกเล่นได้เยอะขึ้น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25222" y="4297831"/>
            <a:ext cx="4817187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</a:pPr>
            <a:r>
              <a:rPr lang="en-US" sz="3199" spc="12">
                <a:solidFill>
                  <a:srgbClr val="365B6D"/>
                </a:solidFill>
                <a:cs typeface="Barlow"/>
              </a:rPr>
              <a:t>ผู้ใช้สามารถทำงานร่วมกันได้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25222" y="6253735"/>
            <a:ext cx="6338753" cy="48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</a:pPr>
            <a:r>
              <a:rPr lang="en-US" sz="3199" spc="12">
                <a:solidFill>
                  <a:srgbClr val="365B6D"/>
                </a:solidFill>
                <a:latin typeface="Barlow"/>
                <a:cs typeface="Barlow"/>
              </a:rPr>
              <a:t>ให้บริการ Host ผ่านตัวเว็ปแอปพลิเคชัน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365B6D"/>
                </a:solidFill>
                <a:latin typeface="Barlow Bold"/>
              </a:rPr>
              <a:t>52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631732" y="4297831"/>
            <a:ext cx="472270" cy="472270"/>
          </a:xfrm>
          <a:custGeom>
            <a:avLst/>
            <a:gdLst/>
            <a:ahLst/>
            <a:cxnLst/>
            <a:rect r="r" b="b" t="t" l="l"/>
            <a:pathLst>
              <a:path h="472270" w="472270">
                <a:moveTo>
                  <a:pt x="0" y="0"/>
                </a:moveTo>
                <a:lnTo>
                  <a:pt x="472271" y="0"/>
                </a:lnTo>
                <a:lnTo>
                  <a:pt x="472271" y="472270"/>
                </a:lnTo>
                <a:lnTo>
                  <a:pt x="0" y="47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31732" y="5265401"/>
            <a:ext cx="472270" cy="472270"/>
          </a:xfrm>
          <a:custGeom>
            <a:avLst/>
            <a:gdLst/>
            <a:ahLst/>
            <a:cxnLst/>
            <a:rect r="r" b="b" t="t" l="l"/>
            <a:pathLst>
              <a:path h="472270" w="472270">
                <a:moveTo>
                  <a:pt x="0" y="0"/>
                </a:moveTo>
                <a:lnTo>
                  <a:pt x="472271" y="0"/>
                </a:lnTo>
                <a:lnTo>
                  <a:pt x="472271" y="472271"/>
                </a:lnTo>
                <a:lnTo>
                  <a:pt x="0" y="47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631732" y="6232972"/>
            <a:ext cx="472270" cy="472270"/>
          </a:xfrm>
          <a:custGeom>
            <a:avLst/>
            <a:gdLst/>
            <a:ahLst/>
            <a:cxnLst/>
            <a:rect r="r" b="b" t="t" l="l"/>
            <a:pathLst>
              <a:path h="472270" w="472270">
                <a:moveTo>
                  <a:pt x="0" y="0"/>
                </a:moveTo>
                <a:lnTo>
                  <a:pt x="472271" y="0"/>
                </a:lnTo>
                <a:lnTo>
                  <a:pt x="472271" y="472270"/>
                </a:lnTo>
                <a:lnTo>
                  <a:pt x="0" y="47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8436" y="2955527"/>
            <a:ext cx="7674744" cy="9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</a:pPr>
            <a:r>
              <a:rPr lang="en-US" sz="3199" spc="12">
                <a:solidFill>
                  <a:srgbClr val="365B6D"/>
                </a:solidFill>
                <a:latin typeface="Barlow"/>
                <a:cs typeface="Barlow"/>
              </a:rPr>
              <a:t>สามารถเก็บข้อมูลลงใน Session </a:t>
            </a:r>
          </a:p>
          <a:p>
            <a:pPr>
              <a:lnSpc>
                <a:spcPts val="3775"/>
              </a:lnSpc>
            </a:pPr>
            <a:r>
              <a:rPr lang="en-US" sz="3199" spc="12">
                <a:solidFill>
                  <a:srgbClr val="365B6D"/>
                </a:solidFill>
                <a:latin typeface="Barlow"/>
                <a:cs typeface="Barlow"/>
              </a:rPr>
              <a:t>หรือ Local Storage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25222" y="7139876"/>
            <a:ext cx="6338753" cy="9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</a:pPr>
            <a:r>
              <a:rPr lang="en-US" sz="3199" spc="12">
                <a:solidFill>
                  <a:srgbClr val="365B6D"/>
                </a:solidFill>
                <a:latin typeface="Barlow"/>
                <a:cs typeface="Barlow"/>
              </a:rPr>
              <a:t>Export เป็น Framework ต่างๆ ได้ เช่น</a:t>
            </a:r>
          </a:p>
          <a:p>
            <a:pPr>
              <a:lnSpc>
                <a:spcPts val="3775"/>
              </a:lnSpc>
            </a:pPr>
            <a:r>
              <a:rPr lang="en-US" sz="3199" spc="12">
                <a:solidFill>
                  <a:srgbClr val="365B6D"/>
                </a:solidFill>
                <a:latin typeface="Barlow"/>
              </a:rPr>
              <a:t>React.js, Vue.js, Angular, etc.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631732" y="7119113"/>
            <a:ext cx="472270" cy="472270"/>
          </a:xfrm>
          <a:custGeom>
            <a:avLst/>
            <a:gdLst/>
            <a:ahLst/>
            <a:cxnLst/>
            <a:rect r="r" b="b" t="t" l="l"/>
            <a:pathLst>
              <a:path h="472270" w="472270">
                <a:moveTo>
                  <a:pt x="0" y="0"/>
                </a:moveTo>
                <a:lnTo>
                  <a:pt x="472271" y="0"/>
                </a:lnTo>
                <a:lnTo>
                  <a:pt x="472271" y="472270"/>
                </a:lnTo>
                <a:lnTo>
                  <a:pt x="0" y="47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176822">
            <a:off x="-6347008" y="65144"/>
            <a:ext cx="15570108" cy="5443155"/>
            <a:chOff x="0" y="0"/>
            <a:chExt cx="1000855" cy="349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0855" cy="349889"/>
            </a:xfrm>
            <a:custGeom>
              <a:avLst/>
              <a:gdLst/>
              <a:ahLst/>
              <a:cxnLst/>
              <a:rect r="r" b="b" t="t" l="l"/>
              <a:pathLst>
                <a:path h="349889" w="1000855">
                  <a:moveTo>
                    <a:pt x="797655" y="0"/>
                  </a:moveTo>
                  <a:lnTo>
                    <a:pt x="0" y="0"/>
                  </a:lnTo>
                  <a:lnTo>
                    <a:pt x="203200" y="349889"/>
                  </a:lnTo>
                  <a:lnTo>
                    <a:pt x="1000855" y="349889"/>
                  </a:lnTo>
                  <a:lnTo>
                    <a:pt x="797655" y="0"/>
                  </a:lnTo>
                  <a:close/>
                </a:path>
              </a:pathLst>
            </a:custGeom>
            <a:solidFill>
              <a:srgbClr val="289D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797655" cy="397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283393">
            <a:off x="-806618" y="1803272"/>
            <a:ext cx="4937017" cy="4968067"/>
          </a:xfrm>
          <a:custGeom>
            <a:avLst/>
            <a:gdLst/>
            <a:ahLst/>
            <a:cxnLst/>
            <a:rect r="r" b="b" t="t" l="l"/>
            <a:pathLst>
              <a:path h="4968067" w="4937017">
                <a:moveTo>
                  <a:pt x="0" y="0"/>
                </a:moveTo>
                <a:lnTo>
                  <a:pt x="4937017" y="0"/>
                </a:lnTo>
                <a:lnTo>
                  <a:pt x="4937017" y="4968067"/>
                </a:lnTo>
                <a:lnTo>
                  <a:pt x="0" y="4968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6283393">
            <a:off x="95448" y="-190064"/>
            <a:ext cx="6090979" cy="6129287"/>
          </a:xfrm>
          <a:custGeom>
            <a:avLst/>
            <a:gdLst/>
            <a:ahLst/>
            <a:cxnLst/>
            <a:rect r="r" b="b" t="t" l="l"/>
            <a:pathLst>
              <a:path h="6129287" w="6090979">
                <a:moveTo>
                  <a:pt x="6090979" y="6129287"/>
                </a:moveTo>
                <a:lnTo>
                  <a:pt x="0" y="6129287"/>
                </a:lnTo>
                <a:lnTo>
                  <a:pt x="0" y="0"/>
                </a:lnTo>
                <a:lnTo>
                  <a:pt x="6090979" y="0"/>
                </a:lnTo>
                <a:lnTo>
                  <a:pt x="6090979" y="6129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7176822">
            <a:off x="-910795" y="-169830"/>
            <a:ext cx="8418834" cy="609241"/>
            <a:chOff x="0" y="0"/>
            <a:chExt cx="4834965" cy="3498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34965" cy="349889"/>
            </a:xfrm>
            <a:custGeom>
              <a:avLst/>
              <a:gdLst/>
              <a:ahLst/>
              <a:cxnLst/>
              <a:rect r="r" b="b" t="t" l="l"/>
              <a:pathLst>
                <a:path h="349889" w="4834965">
                  <a:moveTo>
                    <a:pt x="4631765" y="0"/>
                  </a:moveTo>
                  <a:lnTo>
                    <a:pt x="0" y="0"/>
                  </a:lnTo>
                  <a:lnTo>
                    <a:pt x="203200" y="349889"/>
                  </a:lnTo>
                  <a:lnTo>
                    <a:pt x="4834965" y="349889"/>
                  </a:lnTo>
                  <a:lnTo>
                    <a:pt x="4631765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47625"/>
              <a:ext cx="4631765" cy="397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7176822">
            <a:off x="-4414781" y="290402"/>
            <a:ext cx="11019222" cy="2032754"/>
            <a:chOff x="0" y="0"/>
            <a:chExt cx="1896690" cy="3498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96690" cy="349889"/>
            </a:xfrm>
            <a:custGeom>
              <a:avLst/>
              <a:gdLst/>
              <a:ahLst/>
              <a:cxnLst/>
              <a:rect r="r" b="b" t="t" l="l"/>
              <a:pathLst>
                <a:path h="349889" w="1896690">
                  <a:moveTo>
                    <a:pt x="1693490" y="0"/>
                  </a:moveTo>
                  <a:lnTo>
                    <a:pt x="0" y="0"/>
                  </a:lnTo>
                  <a:lnTo>
                    <a:pt x="203200" y="349889"/>
                  </a:lnTo>
                  <a:lnTo>
                    <a:pt x="1896690" y="349889"/>
                  </a:lnTo>
                  <a:lnTo>
                    <a:pt x="1693490" y="0"/>
                  </a:ln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47625"/>
              <a:ext cx="1693490" cy="397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7176822">
            <a:off x="-2144635" y="11317357"/>
            <a:ext cx="9941053" cy="1225581"/>
            <a:chOff x="0" y="0"/>
            <a:chExt cx="2838054" cy="3498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38054" cy="349889"/>
            </a:xfrm>
            <a:custGeom>
              <a:avLst/>
              <a:gdLst/>
              <a:ahLst/>
              <a:cxnLst/>
              <a:rect r="r" b="b" t="t" l="l"/>
              <a:pathLst>
                <a:path h="349889" w="2838054">
                  <a:moveTo>
                    <a:pt x="2634854" y="0"/>
                  </a:moveTo>
                  <a:lnTo>
                    <a:pt x="0" y="0"/>
                  </a:lnTo>
                  <a:lnTo>
                    <a:pt x="203200" y="349889"/>
                  </a:lnTo>
                  <a:lnTo>
                    <a:pt x="2838054" y="349889"/>
                  </a:lnTo>
                  <a:lnTo>
                    <a:pt x="263485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sq">
              <a:solidFill>
                <a:srgbClr val="5CB6F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47625"/>
              <a:ext cx="2634854" cy="397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7176822">
            <a:off x="-2895654" y="-3747114"/>
            <a:ext cx="10847395" cy="1286058"/>
            <a:chOff x="0" y="0"/>
            <a:chExt cx="2951175" cy="3498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51175" cy="349889"/>
            </a:xfrm>
            <a:custGeom>
              <a:avLst/>
              <a:gdLst/>
              <a:ahLst/>
              <a:cxnLst/>
              <a:rect r="r" b="b" t="t" l="l"/>
              <a:pathLst>
                <a:path h="349889" w="2951175">
                  <a:moveTo>
                    <a:pt x="2747975" y="0"/>
                  </a:moveTo>
                  <a:lnTo>
                    <a:pt x="0" y="0"/>
                  </a:lnTo>
                  <a:lnTo>
                    <a:pt x="203200" y="349889"/>
                  </a:lnTo>
                  <a:lnTo>
                    <a:pt x="2951175" y="349889"/>
                  </a:lnTo>
                  <a:lnTo>
                    <a:pt x="274797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sq">
              <a:solidFill>
                <a:srgbClr val="5CB6F9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47625"/>
              <a:ext cx="2747975" cy="397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835417" y="7190403"/>
            <a:ext cx="4446133" cy="3709331"/>
            <a:chOff x="0" y="0"/>
            <a:chExt cx="812800" cy="6781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78105"/>
            </a:xfrm>
            <a:custGeom>
              <a:avLst/>
              <a:gdLst/>
              <a:ahLst/>
              <a:cxnLst/>
              <a:rect r="r" b="b" t="t" l="l"/>
              <a:pathLst>
                <a:path h="678105" w="812800">
                  <a:moveTo>
                    <a:pt x="406400" y="0"/>
                  </a:moveTo>
                  <a:lnTo>
                    <a:pt x="812800" y="678105"/>
                  </a:lnTo>
                  <a:lnTo>
                    <a:pt x="0" y="67810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267209"/>
              <a:ext cx="558800" cy="362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7252169">
            <a:off x="4095304" y="8683152"/>
            <a:ext cx="4469132" cy="435740"/>
          </a:xfrm>
          <a:custGeom>
            <a:avLst/>
            <a:gdLst/>
            <a:ahLst/>
            <a:cxnLst/>
            <a:rect r="r" b="b" t="t" l="l"/>
            <a:pathLst>
              <a:path h="435740" w="4469132">
                <a:moveTo>
                  <a:pt x="0" y="0"/>
                </a:moveTo>
                <a:lnTo>
                  <a:pt x="4469132" y="0"/>
                </a:lnTo>
                <a:lnTo>
                  <a:pt x="4469132" y="435741"/>
                </a:lnTo>
                <a:lnTo>
                  <a:pt x="0" y="435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7179653">
            <a:off x="2848048" y="3985734"/>
            <a:ext cx="6256333" cy="592362"/>
          </a:xfrm>
          <a:custGeom>
            <a:avLst/>
            <a:gdLst/>
            <a:ahLst/>
            <a:cxnLst/>
            <a:rect r="r" b="b" t="t" l="l"/>
            <a:pathLst>
              <a:path h="592362" w="6256333">
                <a:moveTo>
                  <a:pt x="0" y="0"/>
                </a:moveTo>
                <a:lnTo>
                  <a:pt x="6256333" y="0"/>
                </a:lnTo>
                <a:lnTo>
                  <a:pt x="6256333" y="592362"/>
                </a:lnTo>
                <a:lnTo>
                  <a:pt x="0" y="592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 l="0" t="-1488" r="0" b="-1488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3551075">
            <a:off x="2055615" y="8890948"/>
            <a:ext cx="4192310" cy="408750"/>
          </a:xfrm>
          <a:custGeom>
            <a:avLst/>
            <a:gdLst/>
            <a:ahLst/>
            <a:cxnLst/>
            <a:rect r="r" b="b" t="t" l="l"/>
            <a:pathLst>
              <a:path h="408750" w="4192310">
                <a:moveTo>
                  <a:pt x="0" y="0"/>
                </a:moveTo>
                <a:lnTo>
                  <a:pt x="4192310" y="0"/>
                </a:lnTo>
                <a:lnTo>
                  <a:pt x="4192310" y="408750"/>
                </a:lnTo>
                <a:lnTo>
                  <a:pt x="0" y="40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259292" y="4055640"/>
            <a:ext cx="8824121" cy="203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60"/>
              </a:lnSpc>
            </a:pPr>
            <a:r>
              <a:rPr lang="en-US" sz="12426">
                <a:solidFill>
                  <a:srgbClr val="365B6D"/>
                </a:solidFill>
                <a:latin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0437" y="3338891"/>
            <a:ext cx="7327126" cy="355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6"/>
              </a:lnSpc>
            </a:pPr>
            <a:r>
              <a:rPr lang="en-US" sz="22956">
                <a:solidFill>
                  <a:srgbClr val="365B6D"/>
                </a:solidFill>
                <a:latin typeface="Barlow Bold"/>
              </a:rPr>
              <a:t>Q &amp; A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94993" y="3527933"/>
            <a:ext cx="10898013" cy="321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8"/>
              </a:lnSpc>
            </a:pPr>
            <a:r>
              <a:rPr lang="en-US" sz="10400">
                <a:solidFill>
                  <a:srgbClr val="F7F7F7"/>
                </a:solidFill>
                <a:cs typeface="Barlow Bold"/>
              </a:rPr>
              <a:t>องค์ประกอบ</a:t>
            </a:r>
          </a:p>
          <a:p>
            <a:pPr algn="ctr">
              <a:lnSpc>
                <a:spcPts val="12688"/>
              </a:lnSpc>
            </a:pPr>
            <a:r>
              <a:rPr lang="en-US" sz="10400">
                <a:solidFill>
                  <a:srgbClr val="F7F7F7"/>
                </a:solidFill>
                <a:cs typeface="Barlow Bold"/>
              </a:rPr>
              <a:t>ของเว็บไซต์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13850" y="3129902"/>
            <a:ext cx="13968024" cy="6889181"/>
          </a:xfrm>
          <a:custGeom>
            <a:avLst/>
            <a:gdLst/>
            <a:ahLst/>
            <a:cxnLst/>
            <a:rect r="r" b="b" t="t" l="l"/>
            <a:pathLst>
              <a:path h="6889181" w="13968024">
                <a:moveTo>
                  <a:pt x="0" y="0"/>
                </a:moveTo>
                <a:lnTo>
                  <a:pt x="13968024" y="0"/>
                </a:lnTo>
                <a:lnTo>
                  <a:pt x="13968024" y="6889181"/>
                </a:lnTo>
                <a:lnTo>
                  <a:pt x="0" y="688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8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3326749" y="2861150"/>
            <a:ext cx="0" cy="810420"/>
          </a:xfrm>
          <a:prstGeom prst="line">
            <a:avLst/>
          </a:prstGeom>
          <a:ln cap="flat" w="38100">
            <a:solidFill>
              <a:srgbClr val="940A0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2113850" y="3720286"/>
            <a:ext cx="2352418" cy="6298797"/>
            <a:chOff x="0" y="0"/>
            <a:chExt cx="619567" cy="16589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9567" cy="1658943"/>
            </a:xfrm>
            <a:custGeom>
              <a:avLst/>
              <a:gdLst/>
              <a:ahLst/>
              <a:cxnLst/>
              <a:rect r="r" b="b" t="t" l="l"/>
              <a:pathLst>
                <a:path h="1658943" w="619567">
                  <a:moveTo>
                    <a:pt x="0" y="0"/>
                  </a:moveTo>
                  <a:lnTo>
                    <a:pt x="619567" y="0"/>
                  </a:lnTo>
                  <a:lnTo>
                    <a:pt x="619567" y="1658943"/>
                  </a:lnTo>
                  <a:lnTo>
                    <a:pt x="0" y="1658943"/>
                  </a:lnTo>
                  <a:close/>
                </a:path>
              </a:pathLst>
            </a:custGeom>
            <a:solidFill>
              <a:srgbClr val="7ED957">
                <a:alpha val="2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19567" cy="170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54190" y="210740"/>
            <a:ext cx="10379621" cy="74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หน้าต่างการทำงานหลัก แบ่งได้เป็น 3 ส่วน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1376" y="1295596"/>
            <a:ext cx="2990746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</a:rPr>
              <a:t>Page Explorer &amp;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</a:rPr>
              <a:t>Layer Explorer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1368" y="2345251"/>
            <a:ext cx="385076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latin typeface="Helios Bold"/>
                <a:cs typeface="Helios Bold"/>
              </a:rPr>
              <a:t>ใช้จัดการ Page และ Layer ต่างๆ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13850" y="3129902"/>
            <a:ext cx="13968024" cy="6889181"/>
          </a:xfrm>
          <a:custGeom>
            <a:avLst/>
            <a:gdLst/>
            <a:ahLst/>
            <a:cxnLst/>
            <a:rect r="r" b="b" t="t" l="l"/>
            <a:pathLst>
              <a:path h="6889181" w="13968024">
                <a:moveTo>
                  <a:pt x="0" y="0"/>
                </a:moveTo>
                <a:lnTo>
                  <a:pt x="13968024" y="0"/>
                </a:lnTo>
                <a:lnTo>
                  <a:pt x="13968024" y="6889181"/>
                </a:lnTo>
                <a:lnTo>
                  <a:pt x="0" y="688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8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596096" y="2861150"/>
            <a:ext cx="0" cy="859136"/>
          </a:xfrm>
          <a:prstGeom prst="line">
            <a:avLst/>
          </a:prstGeom>
          <a:ln cap="flat" w="38100">
            <a:solidFill>
              <a:srgbClr val="940A07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4475794" y="3729811"/>
            <a:ext cx="9244137" cy="6298797"/>
            <a:chOff x="0" y="0"/>
            <a:chExt cx="2434670" cy="16589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4670" cy="1658943"/>
            </a:xfrm>
            <a:custGeom>
              <a:avLst/>
              <a:gdLst/>
              <a:ahLst/>
              <a:cxnLst/>
              <a:rect r="r" b="b" t="t" l="l"/>
              <a:pathLst>
                <a:path h="1658943" w="2434670">
                  <a:moveTo>
                    <a:pt x="0" y="0"/>
                  </a:moveTo>
                  <a:lnTo>
                    <a:pt x="2434670" y="0"/>
                  </a:lnTo>
                  <a:lnTo>
                    <a:pt x="2434670" y="1658943"/>
                  </a:lnTo>
                  <a:lnTo>
                    <a:pt x="0" y="1658943"/>
                  </a:lnTo>
                  <a:close/>
                </a:path>
              </a:pathLst>
            </a:custGeom>
            <a:solidFill>
              <a:srgbClr val="940A07">
                <a:alpha val="2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434670" cy="170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001490" y="1449901"/>
            <a:ext cx="318921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</a:rPr>
              <a:t>Design workspace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64576" y="2000446"/>
            <a:ext cx="226304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cs typeface="Helios Bold"/>
              </a:rPr>
              <a:t>ใช้ในการแสดงผลการทำงาน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54190" y="210740"/>
            <a:ext cx="10379621" cy="74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หน้าต่างการทำงานหลัก แบ่งได้เป็น 3 ส่วน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11365" y="0"/>
            <a:ext cx="20018455" cy="1171262"/>
            <a:chOff x="0" y="0"/>
            <a:chExt cx="8396167" cy="491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6167" cy="491252"/>
            </a:xfrm>
            <a:custGeom>
              <a:avLst/>
              <a:gdLst/>
              <a:ahLst/>
              <a:cxnLst/>
              <a:rect r="r" b="b" t="t" l="l"/>
              <a:pathLst>
                <a:path h="491252" w="8396167">
                  <a:moveTo>
                    <a:pt x="203200" y="0"/>
                  </a:moveTo>
                  <a:lnTo>
                    <a:pt x="8396167" y="0"/>
                  </a:lnTo>
                  <a:lnTo>
                    <a:pt x="8192967" y="491252"/>
                  </a:lnTo>
                  <a:lnTo>
                    <a:pt x="0" y="49125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8192967" cy="53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13850" y="3129902"/>
            <a:ext cx="13968024" cy="6889181"/>
          </a:xfrm>
          <a:custGeom>
            <a:avLst/>
            <a:gdLst/>
            <a:ahLst/>
            <a:cxnLst/>
            <a:rect r="r" b="b" t="t" l="l"/>
            <a:pathLst>
              <a:path h="6889181" w="13968024">
                <a:moveTo>
                  <a:pt x="0" y="0"/>
                </a:moveTo>
                <a:lnTo>
                  <a:pt x="13968024" y="0"/>
                </a:lnTo>
                <a:lnTo>
                  <a:pt x="13968024" y="6889181"/>
                </a:lnTo>
                <a:lnTo>
                  <a:pt x="0" y="688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88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4702003" y="2795179"/>
            <a:ext cx="17385" cy="876391"/>
          </a:xfrm>
          <a:prstGeom prst="line">
            <a:avLst/>
          </a:prstGeom>
          <a:ln cap="flat" w="38100">
            <a:solidFill>
              <a:srgbClr val="E92E2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3729110" y="3729811"/>
            <a:ext cx="2380549" cy="6298797"/>
            <a:chOff x="0" y="0"/>
            <a:chExt cx="626976" cy="16589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6976" cy="1658943"/>
            </a:xfrm>
            <a:custGeom>
              <a:avLst/>
              <a:gdLst/>
              <a:ahLst/>
              <a:cxnLst/>
              <a:rect r="r" b="b" t="t" l="l"/>
              <a:pathLst>
                <a:path h="1658943" w="626976">
                  <a:moveTo>
                    <a:pt x="0" y="0"/>
                  </a:moveTo>
                  <a:lnTo>
                    <a:pt x="626976" y="0"/>
                  </a:lnTo>
                  <a:lnTo>
                    <a:pt x="626976" y="1658943"/>
                  </a:lnTo>
                  <a:lnTo>
                    <a:pt x="0" y="1658943"/>
                  </a:lnTo>
                  <a:close/>
                </a:path>
              </a:pathLst>
            </a:custGeom>
            <a:solidFill>
              <a:srgbClr val="004AAD">
                <a:alpha val="2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26976" cy="170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794007" y="1538484"/>
            <a:ext cx="3850762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169AC"/>
                </a:solidFill>
                <a:latin typeface="Helios Bold"/>
              </a:rPr>
              <a:t>Toolbox &amp; Properties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22131" y="2058106"/>
            <a:ext cx="2759743" cy="73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545454"/>
                </a:solidFill>
                <a:latin typeface="Helios Bold"/>
                <a:cs typeface="Helios Bold"/>
              </a:rPr>
              <a:t>ใช้สร้าง และปรับแต่ง Elements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98765" y="130732"/>
            <a:ext cx="619773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FFFFFF"/>
                </a:solidFill>
                <a:latin typeface="Barlow Bold"/>
              </a:rPr>
              <a:t>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54190" y="210740"/>
            <a:ext cx="10379621" cy="74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6"/>
              </a:lnSpc>
            </a:pPr>
            <a:r>
              <a:rPr lang="en-US" sz="4800">
                <a:solidFill>
                  <a:srgbClr val="F7F7F7"/>
                </a:solidFill>
                <a:latin typeface="Barlow Bold"/>
                <a:cs typeface="Barlow Bold"/>
              </a:rPr>
              <a:t>หน้าต่างการทำงานหลัก แบ่งได้เป็น 3 ส่วน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DAF-sV01pI4</dc:identifier>
  <dcterms:modified xsi:type="dcterms:W3CDTF">2011-08-01T06:04:30Z</dcterms:modified>
  <cp:revision>1</cp:revision>
  <dc:title>Copy of FLEXiX_FINAL</dc:title>
</cp:coreProperties>
</file>